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embeddedFontLst>
    <p:embeddedFont>
      <p:font typeface="Raleway"/>
      <p:regular r:id="rId16"/>
      <p:bold r:id="rId17"/>
      <p:italic r:id="rId18"/>
      <p:boldItalic r:id="rId19"/>
    </p:embeddedFont>
    <p:embeddedFont>
      <p:font typeface="Lato"/>
      <p:regular r:id="rId20"/>
      <p:bold r:id="rId21"/>
      <p:italic r:id="rId22"/>
      <p:boldItalic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ato-regular.fntdata"/><Relationship Id="rId11" Type="http://schemas.openxmlformats.org/officeDocument/2006/relationships/slide" Target="slides/slide6.xml"/><Relationship Id="rId22" Type="http://schemas.openxmlformats.org/officeDocument/2006/relationships/font" Target="fonts/Lato-italic.fntdata"/><Relationship Id="rId10" Type="http://schemas.openxmlformats.org/officeDocument/2006/relationships/slide" Target="slides/slide5.xml"/><Relationship Id="rId21" Type="http://schemas.openxmlformats.org/officeDocument/2006/relationships/font" Target="fonts/Lato-bold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23" Type="http://schemas.openxmlformats.org/officeDocument/2006/relationships/font" Target="fonts/Lato-bold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Raleway-bold.fntdata"/><Relationship Id="rId16" Type="http://schemas.openxmlformats.org/officeDocument/2006/relationships/font" Target="fonts/Raleway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Raleway-boldItalic.fntdata"/><Relationship Id="rId6" Type="http://schemas.openxmlformats.org/officeDocument/2006/relationships/slide" Target="slides/slide1.xml"/><Relationship Id="rId18" Type="http://schemas.openxmlformats.org/officeDocument/2006/relationships/font" Target="fonts/Raleway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0d55840afe_0_1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30d55840afe_0_1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30d55840afe_0_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30d55840afe_0_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30d55840afe_0_9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30d55840afe_0_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0d55840afe_0_10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30d55840afe_0_1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0d55840afe_0_8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0d55840afe_0_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18ebeef34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318ebeef34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18ebeef342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18ebeef342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318ebeef342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318ebeef342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18ebeef342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318ebeef342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lt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11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75" name="Google Shape;75;p11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1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7" name="Google Shape;77;p11"/>
          <p:cNvSpPr txBox="1"/>
          <p:nvPr>
            <p:ph hasCustomPrompt="1" type="title"/>
          </p:nvPr>
        </p:nvSpPr>
        <p:spPr>
          <a:xfrm>
            <a:off x="729450" y="733950"/>
            <a:ext cx="7688400" cy="124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8" name="Google Shape;78;p11"/>
          <p:cNvSpPr txBox="1"/>
          <p:nvPr>
            <p:ph idx="1" type="body"/>
          </p:nvPr>
        </p:nvSpPr>
        <p:spPr>
          <a:xfrm>
            <a:off x="729450" y="2272888"/>
            <a:ext cx="7688400" cy="158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9" name="Google Shape;79;p1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oogle Shape;18;p3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9" name="Google Shape;19;p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1" name="Google Shape;21;p3"/>
          <p:cNvSpPr txBox="1"/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5" name="Google Shape;25;p4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26" name="Google Shape;26;p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4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8" name="Google Shape;28;p4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3" name="Google Shape;33;p5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34" name="Google Shape;34;p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6" name="Google Shape;36;p5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7" name="Google Shape;37;p5"/>
          <p:cNvSpPr txBox="1"/>
          <p:nvPr>
            <p:ph idx="1" type="body"/>
          </p:nvPr>
        </p:nvSpPr>
        <p:spPr>
          <a:xfrm>
            <a:off x="729325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2" type="body"/>
          </p:nvPr>
        </p:nvSpPr>
        <p:spPr>
          <a:xfrm>
            <a:off x="4643604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2" name="Google Shape;42;p6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43" name="Google Shape;43;p6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6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Google Shape;45;p6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46" name="Google Shape;46;p6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9" name="Google Shape;49;p7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50" name="Google Shape;50;p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Google Shape;52;p7"/>
          <p:cNvSpPr txBox="1"/>
          <p:nvPr>
            <p:ph type="title"/>
          </p:nvPr>
        </p:nvSpPr>
        <p:spPr>
          <a:xfrm>
            <a:off x="730000" y="1318650"/>
            <a:ext cx="3300900" cy="138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53" name="Google Shape;53;p7"/>
          <p:cNvSpPr txBox="1"/>
          <p:nvPr>
            <p:ph idx="1" type="body"/>
          </p:nvPr>
        </p:nvSpPr>
        <p:spPr>
          <a:xfrm>
            <a:off x="721225" y="2781725"/>
            <a:ext cx="3300900" cy="159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4" name="Google Shape;54;p7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3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8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57" name="Google Shape;57;p8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" name="Google Shape;58;p8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9" name="Google Shape;59;p8"/>
          <p:cNvSpPr txBox="1"/>
          <p:nvPr>
            <p:ph type="title"/>
          </p:nvPr>
        </p:nvSpPr>
        <p:spPr>
          <a:xfrm>
            <a:off x="729450" y="864300"/>
            <a:ext cx="7021200" cy="2985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0" name="Google Shape;60;p8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3" name="Google Shape;63;p9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64" name="Google Shape;64;p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9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Google Shape;66;p9"/>
          <p:cNvSpPr txBox="1"/>
          <p:nvPr>
            <p:ph type="title"/>
          </p:nvPr>
        </p:nvSpPr>
        <p:spPr>
          <a:xfrm>
            <a:off x="730000" y="1318650"/>
            <a:ext cx="3300900" cy="168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67" name="Google Shape;67;p9"/>
          <p:cNvSpPr txBox="1"/>
          <p:nvPr>
            <p:ph idx="1" type="subTitle"/>
          </p:nvPr>
        </p:nvSpPr>
        <p:spPr>
          <a:xfrm>
            <a:off x="724950" y="3161525"/>
            <a:ext cx="3300900" cy="75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68" name="Google Shape;68;p9"/>
          <p:cNvSpPr txBox="1"/>
          <p:nvPr>
            <p:ph idx="2" type="body"/>
          </p:nvPr>
        </p:nvSpPr>
        <p:spPr>
          <a:xfrm>
            <a:off x="5174225" y="1352625"/>
            <a:ext cx="3374400" cy="302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9" name="Google Shape;69;p9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/>
          <p:nvPr>
            <p:ph idx="1" type="body"/>
          </p:nvPr>
        </p:nvSpPr>
        <p:spPr>
          <a:xfrm>
            <a:off x="724950" y="4372551"/>
            <a:ext cx="7697400" cy="460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72" name="Google Shape;72;p10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treamlin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Char char="●"/>
              <a:defRPr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RAG and AI</a:t>
            </a:r>
            <a:endParaRPr/>
          </a:p>
        </p:txBody>
      </p:sp>
      <p:sp>
        <p:nvSpPr>
          <p:cNvPr id="87" name="Google Shape;87;p13"/>
          <p:cNvSpPr txBox="1"/>
          <p:nvPr>
            <p:ph idx="1" type="subTitle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Data Science Club @ NKU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2"/>
          <p:cNvSpPr txBox="1"/>
          <p:nvPr/>
        </p:nvSpPr>
        <p:spPr>
          <a:xfrm>
            <a:off x="2271575" y="1467100"/>
            <a:ext cx="5341800" cy="290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Thank you </a:t>
            </a:r>
            <a:br>
              <a:rPr b="1" lang="en" sz="5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</a:br>
            <a:br>
              <a:rPr b="1" lang="en" sz="5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</a:br>
            <a:endParaRPr b="1" sz="5000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Introduction</a:t>
            </a:r>
            <a:endParaRPr/>
          </a:p>
        </p:txBody>
      </p:sp>
      <p:sp>
        <p:nvSpPr>
          <p:cNvPr id="93" name="Google Shape;93;p14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Arial"/>
              <a:buChar char="●"/>
            </a:pPr>
            <a:r>
              <a:rPr b="1" lang="en" sz="15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Definition: </a:t>
            </a:r>
            <a:r>
              <a:rPr lang="en" sz="15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RAG is a technique for enhancing the accuracy and reliability of generative AI models by fetching facts from external sources.</a:t>
            </a:r>
            <a:endParaRPr sz="15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Arial"/>
              <a:buChar char="●"/>
            </a:pPr>
            <a:r>
              <a:rPr b="1" lang="en" sz="15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Purpose:</a:t>
            </a:r>
            <a:r>
              <a:rPr lang="en" sz="15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It addresses limitations in traditional large language models (LLMs) by providing them access to current, specific information, improving their relevance and depth of response.</a:t>
            </a:r>
            <a:endParaRPr sz="15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5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5"/>
          <p:cNvSpPr txBox="1"/>
          <p:nvPr>
            <p:ph type="title"/>
          </p:nvPr>
        </p:nvSpPr>
        <p:spPr>
          <a:xfrm>
            <a:off x="666525" y="583175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solidFill>
                  <a:srgbClr val="000000"/>
                </a:solidFill>
              </a:rPr>
              <a:t>Understanding Vector Embeddings</a:t>
            </a:r>
            <a:endParaRPr sz="2300"/>
          </a:p>
        </p:txBody>
      </p:sp>
      <p:sp>
        <p:nvSpPr>
          <p:cNvPr id="99" name="Google Shape;99;p15"/>
          <p:cNvSpPr txBox="1"/>
          <p:nvPr>
            <p:ph idx="1" type="body"/>
          </p:nvPr>
        </p:nvSpPr>
        <p:spPr>
          <a:xfrm>
            <a:off x="626500" y="1266475"/>
            <a:ext cx="7688700" cy="333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Definition: Vector embeddings represent objects (e.g., words, images) as dense vectors that capture their semantic information.</a:t>
            </a:r>
            <a:endParaRPr>
              <a:solidFill>
                <a:schemeClr val="dk2"/>
              </a:solidFill>
              <a:highlight>
                <a:schemeClr val="lt1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2"/>
              </a:solidFill>
              <a:highlight>
                <a:schemeClr val="lt1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Cosine Similarity:</a:t>
            </a:r>
            <a:endParaRPr>
              <a:solidFill>
                <a:schemeClr val="dk2"/>
              </a:solidFill>
              <a:highlight>
                <a:schemeClr val="lt1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111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Arial"/>
              <a:buChar char="●"/>
            </a:pPr>
            <a:r>
              <a:rPr lang="en">
                <a:solidFill>
                  <a:schemeClr val="dk2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Definition: Measures the cosine of the angle between two vectors. It’s particularly useful for high-dimensional data when the magnitude of vectors is less important than their direction.</a:t>
            </a:r>
            <a:endParaRPr>
              <a:solidFill>
                <a:schemeClr val="dk2"/>
              </a:solidFill>
              <a:highlight>
                <a:schemeClr val="lt1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2"/>
              </a:solidFill>
              <a:highlight>
                <a:schemeClr val="lt1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>
              <a:solidFill>
                <a:schemeClr val="dk2"/>
              </a:solidFill>
              <a:highlight>
                <a:schemeClr val="lt1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0" name="Google Shape;10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22525" y="3222700"/>
            <a:ext cx="2111526" cy="1567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Google Shape;105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4735611" cy="48386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006536" y="1270150"/>
            <a:ext cx="3951191" cy="210730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7"/>
          <p:cNvSpPr txBox="1"/>
          <p:nvPr>
            <p:ph type="title"/>
          </p:nvPr>
        </p:nvSpPr>
        <p:spPr>
          <a:xfrm>
            <a:off x="727650" y="575925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Architecture Overview</a:t>
            </a:r>
            <a:endParaRPr/>
          </a:p>
        </p:txBody>
      </p:sp>
      <p:sp>
        <p:nvSpPr>
          <p:cNvPr id="112" name="Google Shape;112;p17"/>
          <p:cNvSpPr txBox="1"/>
          <p:nvPr>
            <p:ph idx="1" type="body"/>
          </p:nvPr>
        </p:nvSpPr>
        <p:spPr>
          <a:xfrm>
            <a:off x="757150" y="1298025"/>
            <a:ext cx="7688700" cy="337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50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3" name="Google Shape;113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15450" y="1347415"/>
            <a:ext cx="6572100" cy="34120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8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Loading Documents</a:t>
            </a:r>
            <a:endParaRPr/>
          </a:p>
        </p:txBody>
      </p:sp>
      <p:sp>
        <p:nvSpPr>
          <p:cNvPr id="119" name="Google Shape;119;p18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Goal:</a:t>
            </a:r>
            <a:r>
              <a:rPr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Prepare the data for efficient processing.</a:t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Process:</a:t>
            </a:r>
            <a:endParaRPr b="1"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Load documents from URLs, PDFs, or databases.</a:t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Break large documents into smaller, meaningful chunks (splits).</a:t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Ensure each chunk is independent and informative.</a:t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Output:</a:t>
            </a:r>
            <a:r>
              <a:rPr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Structured and manageable chunks of data ready for storage.</a:t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 sz="18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9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Storage in Vector Database</a:t>
            </a:r>
            <a:endParaRPr/>
          </a:p>
        </p:txBody>
      </p:sp>
      <p:sp>
        <p:nvSpPr>
          <p:cNvPr id="125" name="Google Shape;125;p19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Goal:</a:t>
            </a:r>
            <a:r>
              <a:rPr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Organize data for fast and accurate retrieval.</a:t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Process:</a:t>
            </a:r>
            <a:endParaRPr b="1"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Convert data chunks into vector embeddings (numerical representations).</a:t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Store embeddings in a vector database (e.g., Pinecone, Weaviate).</a:t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Create a searchable system optimized for similarity-based searches.</a:t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Output:</a:t>
            </a:r>
            <a:r>
              <a:rPr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vectorized database of data chunks prepared for retrieval.</a:t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 sz="18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0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Retrieval</a:t>
            </a:r>
            <a:endParaRPr/>
          </a:p>
        </p:txBody>
      </p:sp>
      <p:sp>
        <p:nvSpPr>
          <p:cNvPr id="131" name="Google Shape;131;p20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Goal:</a:t>
            </a:r>
            <a:r>
              <a:rPr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Find the most relevant data for a user query.</a:t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Process:</a:t>
            </a:r>
            <a:endParaRPr b="1"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Convert the query into a vector embedding.</a:t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Search the vector database to retrieve the most similar data chunks (relevant splits).</a:t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Return these splits as context for the next step.</a:t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Output:</a:t>
            </a:r>
            <a:r>
              <a:rPr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set of relevant splits closely matched to the query.</a:t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 sz="18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1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Output Generation</a:t>
            </a:r>
            <a:endParaRPr/>
          </a:p>
        </p:txBody>
      </p:sp>
      <p:sp>
        <p:nvSpPr>
          <p:cNvPr id="137" name="Google Shape;137;p21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Goal:</a:t>
            </a:r>
            <a:r>
              <a:rPr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Generate a well-informed response using retrieved data.</a:t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Process:</a:t>
            </a:r>
            <a:endParaRPr b="1"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Combine the query and retrieved splits to create a detailed prompt.</a:t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Pass the prompt to a generative AI model (e.g., ChatGPT, GPT-4).</a:t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Use the model to generate a context-aware, accurate response.</a:t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Output:</a:t>
            </a:r>
            <a:r>
              <a:rPr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user-friendly answer based on query-specific context.</a:t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 sz="1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