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slides/slide15.xml" Type="http://schemas.openxmlformats.org/officeDocument/2006/relationships/slide"/><Relationship Id="rId24" Target="slides/slide16.xml" Type="http://schemas.openxmlformats.org/officeDocument/2006/relationships/slide"/><Relationship Id="rId25" Target="slides/slide17.xml" Type="http://schemas.openxmlformats.org/officeDocument/2006/relationships/slide"/><Relationship Id="rId26" Target="slides/slide18.xml" Type="http://schemas.openxmlformats.org/officeDocument/2006/relationships/slide"/><Relationship Id="rId27" Target="slides/slide19.xml" Type="http://schemas.openxmlformats.org/officeDocument/2006/relationships/slide"/><Relationship Id="rId28" Target="slides/slide20.xml" Type="http://schemas.openxmlformats.org/officeDocument/2006/relationships/slide"/><Relationship Id="rId29" Target="notesSlides/notesSlide1.xml" Type="http://schemas.openxmlformats.org/officeDocument/2006/relationships/notesSlide"/><Relationship Id="rId3" Target="presProps.xml" Type="http://schemas.openxmlformats.org/officeDocument/2006/relationships/presProps"/><Relationship Id="rId30" Target="notesSlides/notesSlide2.xml" Type="http://schemas.openxmlformats.org/officeDocument/2006/relationships/notesSlide"/><Relationship Id="rId31" Target="notesSlides/notesSlide3.xml" Type="http://schemas.openxmlformats.org/officeDocument/2006/relationships/notesSlide"/><Relationship Id="rId32" Target="notesSlides/notesSlide4.xml" Type="http://schemas.openxmlformats.org/officeDocument/2006/relationships/notesSlide"/><Relationship Id="rId33" Target="notesSlides/notesSlide5.xml" Type="http://schemas.openxmlformats.org/officeDocument/2006/relationships/notesSlide"/><Relationship Id="rId34" Target="notesSlides/notesSlide6.xml" Type="http://schemas.openxmlformats.org/officeDocument/2006/relationships/notesSlide"/><Relationship Id="rId35" Target="notesSlides/notesSlide7.xml" Type="http://schemas.openxmlformats.org/officeDocument/2006/relationships/notesSlide"/><Relationship Id="rId36" Target="notesSlides/notesSlide8.xml" Type="http://schemas.openxmlformats.org/officeDocument/2006/relationships/notesSlide"/><Relationship Id="rId37" Target="notesSlides/notesSlide9.xml" Type="http://schemas.openxmlformats.org/officeDocument/2006/relationships/notesSlide"/><Relationship Id="rId38" Target="notesSlides/notesSlide10.xml" Type="http://schemas.openxmlformats.org/officeDocument/2006/relationships/notesSlide"/><Relationship Id="rId39" Target="notesSlides/notesSlide11.xml" Type="http://schemas.openxmlformats.org/officeDocument/2006/relationships/notesSlide"/><Relationship Id="rId4" Target="slideMasters/slideMaster1.xml" Type="http://schemas.openxmlformats.org/officeDocument/2006/relationships/slideMaster"/><Relationship Id="rId40" Target="notesSlides/notesSlide12.xml" Type="http://schemas.openxmlformats.org/officeDocument/2006/relationships/notesSlide"/><Relationship Id="rId41" Target="notesSlides/notesSlide13.xml" Type="http://schemas.openxmlformats.org/officeDocument/2006/relationships/notesSlide"/><Relationship Id="rId42" Target="notesSlides/notesSlide14.xml" Type="http://schemas.openxmlformats.org/officeDocument/2006/relationships/notesSlide"/><Relationship Id="rId43" Target="notesSlides/notesSlide15.xml" Type="http://schemas.openxmlformats.org/officeDocument/2006/relationships/notesSlide"/><Relationship Id="rId44" Target="notesSlides/notesSlide16.xml" Type="http://schemas.openxmlformats.org/officeDocument/2006/relationships/notesSlide"/><Relationship Id="rId45" Target="notesSlides/notesSlide17.xml" Type="http://schemas.openxmlformats.org/officeDocument/2006/relationships/notesSlide"/><Relationship Id="rId46" Target="notesSlides/notesSlide18.xml" Type="http://schemas.openxmlformats.org/officeDocument/2006/relationships/notesSlide"/><Relationship Id="rId47" Target="notesSlides/notesSlide19.xml" Type="http://schemas.openxmlformats.org/officeDocument/2006/relationships/notesSlide"/><Relationship Id="rId48" Target="notesSlides/notesSlide20.xml" Type="http://schemas.openxmlformats.org/officeDocument/2006/relationships/notesSlide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，欢迎参加本次关于Python爬虫的分享。在这个数据驱动的时代，网络爬虫作为一种强大的数据采集工具，扮演着至关重要的角色。今天，我们将一起从入门到精通，深入探索Python爬虫的奥秘，学习如何利用它来解锁互联网上海量的数据宝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理论学习告一段落，接下来我们进入激动人心的实战环节。在这一部分，我们将通过两个具体的案例，手把手教大家从零开始构建自己的爬虫项目，真正做到理论与实践相结合。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的第一个实战案例是爬取豆瓣电影Top250。这个案例非常经典，适合初学者上手。我们的目标是获取榜单上每部电影的名称、评分和评价人数。首先，我们需要分析目标网站的结构，然后编写代码，使用Requests发送请求，用BeautifulSoup解析数据，最后将结果保存下来。通过这个案例，大家可以掌握静态网页爬取的基本流程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二个案例是爬取电商商品信息。这个案例更贴近实际应用，也更具挑战性。我们需要处理分页，可能还要应对动态加载的内容。这里，使用Scrapy框架会更加高效。我们可以利用它强大的选择器来提取数据，并通过中间件来处理一些反爬措施。这个案例能帮助大家理解如何应对更复杂的爬取场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在实际爬取过程中，我们经常会遇到网站的反爬机制。这就像一场攻防战。接下来，我们将了解网站常用的反爬手段，以及我们可以采取哪些策略来应对，做到知己知彼，百战不殆。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网站的反爬机制多种多样。最基础的包括IP限制和User-Agent检测，它们通过识别请求的来源和身份来判断是否为爬虫。更高级的手段包括验证码、动态内容加载和行为分析，这些机制更难绕过，需要我们采取更复杂的应对策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面对这些反爬机制，我们也有相应的应对方法。比如，使用代理IP池来绕过IP限制，使用User-Agent池来模拟不同的浏览器。对于验证码，可以使用OCR技术或打码平台。对于动态内容，可以使用Selenium等工具来模拟浏览器渲染。最重要的是，我们要让爬虫的行为尽可能地模拟人类，避免被轻易识别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技术是一把双刃剑，爬虫技术也不例外。在享受它带来便利的同时，我们必须时刻牢记法律和道德的边界。接下来，我们将重点讨论爬虫行为的合规性和伦理规范。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法律和伦理层面，我们必须遵守几个基本原则。首先，要尊重网站的Robots协议。其次，要尊重知识产权，不盗用他人受保护的内容。最重要的是，要严格保护用户的个人隐私，这是不可触碰的红线。同时，我们的爬虫行为不能对目标网站造成损害，并且数据的使用必须合法合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理论说再多，不如看几个真实的案例。近年来，已经有不少公司和个人因为非法使用爬虫技术而受到法律的制裁。有的因为爬取商业数据构成不正当竞争，有的因为窃取个人信息触犯刑法。这些案例为我们敲响了警钟，提醒我们必须在法律的框架内使用爬虫技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我们来总结一下今天的内容。我们从基础概念到实战案例，再到反爬策略和法律规范，全面地了解了Python爬虫技术。展望未来，随着AI技术的发展，爬虫将变得更加智能。同时，反爬与反反爬的技术博弈也将持续上演。但无论如何，合法、合规、高效地进行数据采集，将是未来的主流趋势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分享将分为六个部分。首先，我们会初步了解爬虫的基本概念和工作原理。接着，深入学习Python生态中最核心的爬虫库和框架。然后，通过两个实战案例，手把手教大家从零开始构建自己的爬虫项目。之后，我们会探讨网站常见的反爬机制以及相应的应对策略。最后，也是非常重要的一点，我们会强调爬虫行为的法律与伦理规范，并对未来进行展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我的分享到此结束，感谢大家的聆听。接下来是问答环节，大家有任何问题都可以提出来，我们一起交流探讨。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好了，让我们进入第一部分：初探爬虫。在这一章，我们将一起揭开网络爬虫的神秘面纱，了解它究竟是什么，以及它是如何工作的。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那么，到底什么是网络爬虫呢？简单来说，它就是一个自动化程序，我们可以把它想象成一个不知疲倦的信息采集员，它会代替我们去浏览网页，按照我们设定的规则，自动地收集和提取我们需要的信息。搜索引擎，比如百度、谷歌，它们的核心就是依靠强大的网络爬虫来抓取和索引网页内容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了解了定义，我们再来看看爬虫的工作原理。它的核心流程非常清晰，主要分为四个步骤：首先，发起请求；然后，获取服务器的响应；接着，解析响应内容，提取数据；最后，将数据存储起来。这四个步骤形成一个闭环，不断重复，直到完成所有数据的采集任务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了解了爬虫的基本原理后，我们进入第二部分，看看Python生态中都有哪些强大的爬虫工具。这些库和框架是我们高效开发爬虫的利器。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首先是Requests库，它是Python中最流行的HTTP请求库。它的API设计得非常简洁优雅，几行代码就能完成一个HTTP请求，获取网页内容。无论是GET还是POST请求，它都能轻松处理，并且还能自动管理Cookie和会话，是我们编写爬虫的基础工具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有了Requests获取到的HTML内容，我们就需要用BeautifulSoup来解析它。BeautifulSoup就像一把手术刀，可以精准地从复杂的HTML代码中提取出我们需要的数据。它的容错性非常强，即使网页代码写得不太规范，它也能很好地处理。我们可以通过标签名、类名、ID等多种方式来定位元素，非常方便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对于更复杂的爬虫项目，我们需要一个更强大的工具——Scrapy框架。Scrapy不是一个简单的库，而是一个完整的解决方案。它内置了请求调度、数据解析、数据存储等一系列功能，并且基于异步处理，爬取效率非常高，特别适合大规模的数据采集任务。它的核心组件分工明确，让我们的爬虫开发更加规范和高效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7.jpeg" Type="http://schemas.openxmlformats.org/officeDocument/2006/relationships/imag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notesSlides/notesSlide11.xml" Type="http://schemas.openxmlformats.org/officeDocument/2006/relationships/notesSlid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56.jpeg" Type="http://schemas.openxmlformats.org/officeDocument/2006/relationships/image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57.jpeg" Type="http://schemas.openxmlformats.org/officeDocument/2006/relationships/imag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12" Target="../notesSlides/notesSlide14.xml" Type="http://schemas.openxmlformats.org/officeDocument/2006/relationships/notesSlide"/><Relationship Id="rId2" Target="../media/image58.pn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8.svg" Type="http://schemas.openxmlformats.org/officeDocument/2006/relationships/image"/><Relationship Id="rId11" Target="../media/image71.png" Type="http://schemas.openxmlformats.org/officeDocument/2006/relationships/image"/><Relationship Id="rId12" Target="../media/image72.svg" Type="http://schemas.openxmlformats.org/officeDocument/2006/relationships/image"/><Relationship Id="rId13" Target="../notesSlides/notesSlide15.xml" Type="http://schemas.openxmlformats.org/officeDocument/2006/relationships/notesSlide"/><Relationship Id="rId2" Target="../media/image66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67.png" Type="http://schemas.openxmlformats.org/officeDocument/2006/relationships/image"/><Relationship Id="rId6" Target="../media/image68.svg" Type="http://schemas.openxmlformats.org/officeDocument/2006/relationships/image"/><Relationship Id="rId7" Target="../media/image69.png" Type="http://schemas.openxmlformats.org/officeDocument/2006/relationships/image"/><Relationship Id="rId8" Target="../media/image70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3.jpeg" Type="http://schemas.openxmlformats.org/officeDocument/2006/relationships/image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78.jpeg" Type="http://schemas.openxmlformats.org/officeDocument/2006/relationships/image"/><Relationship Id="rId13" Target="../notesSlides/notesSlide17.xml" Type="http://schemas.openxmlformats.org/officeDocument/2006/relationships/notesSlid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76.png" Type="http://schemas.openxmlformats.org/officeDocument/2006/relationships/image"/><Relationship Id="rId9" Target="../media/image77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9.png" Type="http://schemas.openxmlformats.org/officeDocument/2006/relationships/image"/><Relationship Id="rId3" Target="../media/image80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81.jpeg" Type="http://schemas.openxmlformats.org/officeDocument/2006/relationships/image"/><Relationship Id="rId7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8.svg" Type="http://schemas.openxmlformats.org/officeDocument/2006/relationships/image"/><Relationship Id="rId11" Target="../media/image85.png" Type="http://schemas.openxmlformats.org/officeDocument/2006/relationships/image"/><Relationship Id="rId12" Target="../media/image86.svg" Type="http://schemas.openxmlformats.org/officeDocument/2006/relationships/image"/><Relationship Id="rId13" Target="../media/image87.png" Type="http://schemas.openxmlformats.org/officeDocument/2006/relationships/image"/><Relationship Id="rId14" Target="../media/image88.svg" Type="http://schemas.openxmlformats.org/officeDocument/2006/relationships/image"/><Relationship Id="rId15" Target="../notesSlides/notesSlide19.xml" Type="http://schemas.openxmlformats.org/officeDocument/2006/relationships/notesSlide"/><Relationship Id="rId2" Target="../media/image82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83.png" Type="http://schemas.openxmlformats.org/officeDocument/2006/relationships/image"/><Relationship Id="rId6" Target="../media/image84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notesSlides/notesSlide2.xml" Type="http://schemas.openxmlformats.org/officeDocument/2006/relationships/notesSlide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20.xml" Type="http://schemas.openxmlformats.org/officeDocument/2006/relationships/notesSlide"/><Relationship Id="rId4" Target="../media/image8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5.jpeg" Type="http://schemas.openxmlformats.org/officeDocument/2006/relationships/image"/><Relationship Id="rId3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jpeg" Type="http://schemas.openxmlformats.org/officeDocument/2006/relationships/image"/><Relationship Id="rId9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9.svg" Type="http://schemas.openxmlformats.org/officeDocument/2006/relationships/image"/><Relationship Id="rId11" Target="../notesSlides/notesSlide5.xml" Type="http://schemas.openxmlformats.org/officeDocument/2006/relationships/notesSlide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0.jpe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16" Target="../notesSlides/notesSlide9.xml" Type="http://schemas.openxmlformats.org/officeDocument/2006/relationships/notesSlid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0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Python爬虫实战指南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4925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从入门到精通，解锁数据采集的奥秘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03 实战演练：从零构建爬虫项目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359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556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理论结合实践，动手打造你的第一个爬虫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762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实战案例：爬取豆瓣电影Top250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778000"/>
            <a:ext cx="5334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1968500"/>
            <a:ext cx="355600" cy="3556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460500" y="1930400"/>
            <a:ext cx="444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任务目标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349500"/>
            <a:ext cx="4826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获取榜单中电影的名称、评分及评价人数，实现数据结构化存储。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238500"/>
            <a:ext cx="5334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3429000"/>
            <a:ext cx="355600" cy="355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460500" y="3390900"/>
            <a:ext cx="444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结构分析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3810000"/>
            <a:ext cx="4826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URL分页参数为 start；使用开发者工具定位电影信息所在的HTML标签与类名。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699000"/>
            <a:ext cx="5334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1016000" y="4889500"/>
            <a:ext cx="355600" cy="355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460500" y="4851400"/>
            <a:ext cx="444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实现步骤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016000" y="5270500"/>
            <a:ext cx="4826000" cy="698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1. Requests循环请求多页内容；2. BeautifulSoup解析提取数据；3. 数据整理并保存至CSV文件。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350000" y="1778000"/>
            <a:ext cx="5080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6540500" y="1968500"/>
            <a:ext cx="4699000" cy="457200"/>
          </a:xfrm>
          <a:prstGeom prst="roundRect">
            <a:avLst>
              <a:gd name="adj" fmla="val 13888"/>
            </a:avLst>
          </a:prstGeom>
          <a:solidFill>
            <a:srgbClr val="000000">
              <a:alpha val="3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667500" y="2070100"/>
            <a:ext cx="152400" cy="152400"/>
          </a:xfrm>
          <a:prstGeom prst="ellipse">
            <a:avLst/>
          </a:prstGeom>
          <a:solidFill>
            <a:srgbClr val="FF5F5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883400" y="2070100"/>
            <a:ext cx="152400" cy="152400"/>
          </a:xfrm>
          <a:prstGeom prst="ellipse">
            <a:avLst/>
          </a:prstGeom>
          <a:solidFill>
            <a:srgbClr val="FFBD2E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7099300" y="2070100"/>
            <a:ext cx="152400" cy="152400"/>
          </a:xfrm>
          <a:prstGeom prst="ellipse">
            <a:avLst/>
          </a:prstGeom>
          <a:solidFill>
            <a:srgbClr val="27C93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6540500" y="2489200"/>
            <a:ext cx="4699000" cy="3352800"/>
          </a:xfrm>
          <a:prstGeom prst="roundRect">
            <a:avLst>
              <a:gd name="adj" fmla="val 0"/>
            </a:avLst>
          </a:prstGeom>
          <a:solidFill>
            <a:srgbClr val="0A192F">
              <a:alpha val="8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6731000" y="2743200"/>
            <a:ext cx="4318000" cy="635000"/>
          </a:xfrm>
          <a:prstGeom prst="roundRect">
            <a:avLst>
              <a:gd name="adj" fmla="val 10000"/>
            </a:avLst>
          </a:prstGeom>
          <a:solidFill>
            <a:srgbClr val="FFFFFF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858000" y="2870200"/>
            <a:ext cx="304800" cy="304800"/>
          </a:xfrm>
          <a:prstGeom prst="rect">
            <a:avLst/>
          </a:prstGeom>
        </p:spPr>
      </p:pic>
      <p:sp>
        <p:nvSpPr>
          <p:cNvPr name="AutoShape 23" id="23"/>
          <p:cNvSpPr/>
          <p:nvPr/>
        </p:nvSpPr>
        <p:spPr>
          <a:xfrm rot="0" flipH="false" flipV="false">
            <a:off x="7239000" y="2806700"/>
            <a:ext cx="355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肖申克的救赎 (1994)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CCD6F6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评分：9.7 | 评价人数：260万+</a:t>
            </a:r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6731000" y="3505200"/>
            <a:ext cx="4318000" cy="635000"/>
          </a:xfrm>
          <a:prstGeom prst="roundRect">
            <a:avLst>
              <a:gd name="adj" fmla="val 10000"/>
            </a:avLst>
          </a:prstGeom>
          <a:solidFill>
            <a:srgbClr val="FFFFFF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858000" y="3632200"/>
            <a:ext cx="304800" cy="304800"/>
          </a:xfrm>
          <a:prstGeom prst="rect">
            <a:avLst/>
          </a:prstGeom>
        </p:spPr>
      </p:pic>
      <p:sp>
        <p:nvSpPr>
          <p:cNvPr name="AutoShape 26" id="26"/>
          <p:cNvSpPr/>
          <p:nvPr/>
        </p:nvSpPr>
        <p:spPr>
          <a:xfrm rot="0" flipH="false" flipV="false">
            <a:off x="7239000" y="3568700"/>
            <a:ext cx="355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霸王别姬 (1993)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CCD6F6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评分：9.6 | 评价人数：190万+</a:t>
            </a:r>
          </a:p>
        </p:txBody>
      </p:sp>
      <p:sp>
        <p:nvSpPr>
          <p:cNvPr name="AutoShape 27" id="27"/>
          <p:cNvSpPr/>
          <p:nvPr/>
        </p:nvSpPr>
        <p:spPr>
          <a:xfrm rot="0" flipH="false" flipV="false">
            <a:off x="6731000" y="4267200"/>
            <a:ext cx="4318000" cy="635000"/>
          </a:xfrm>
          <a:prstGeom prst="roundRect">
            <a:avLst>
              <a:gd name="adj" fmla="val 10000"/>
            </a:avLst>
          </a:prstGeom>
          <a:solidFill>
            <a:srgbClr val="FFFFFF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8" id="2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858000" y="4394200"/>
            <a:ext cx="304800" cy="304800"/>
          </a:xfrm>
          <a:prstGeom prst="rect">
            <a:avLst/>
          </a:prstGeom>
        </p:spPr>
      </p:pic>
      <p:sp>
        <p:nvSpPr>
          <p:cNvPr name="AutoShape 29" id="29"/>
          <p:cNvSpPr/>
          <p:nvPr/>
        </p:nvSpPr>
        <p:spPr>
          <a:xfrm rot="0" flipH="false" flipV="false">
            <a:off x="7239000" y="4330700"/>
            <a:ext cx="355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阿甘正传 (1994)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CCD6F6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评分：9.5 | 评价人数：180万+</a:t>
            </a:r>
          </a:p>
        </p:txBody>
      </p:sp>
      <p:sp>
        <p:nvSpPr>
          <p:cNvPr name="AutoShape 30" id="30"/>
          <p:cNvSpPr/>
          <p:nvPr/>
        </p:nvSpPr>
        <p:spPr>
          <a:xfrm rot="0" flipH="false" flipV="false">
            <a:off x="6540500" y="5080000"/>
            <a:ext cx="4699000" cy="508000"/>
          </a:xfrm>
          <a:prstGeom prst="roundRect">
            <a:avLst>
              <a:gd name="adj" fmla="val 0"/>
            </a:avLst>
          </a:prstGeom>
          <a:solidFill>
            <a:srgbClr val="64FFDA">
              <a:alpha val="1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31" id="3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6667500" y="5181600"/>
            <a:ext cx="304800" cy="304800"/>
          </a:xfrm>
          <a:prstGeom prst="rect">
            <a:avLst/>
          </a:prstGeom>
        </p:spPr>
      </p:pic>
      <p:sp>
        <p:nvSpPr>
          <p:cNvPr name="AutoShape 32" id="32"/>
          <p:cNvSpPr/>
          <p:nvPr/>
        </p:nvSpPr>
        <p:spPr>
          <a:xfrm rot="0" flipH="false" flipV="false">
            <a:off x="7048500" y="5181600"/>
            <a:ext cx="4064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Data Saved: movies_top250.csv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762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实战案例：爬取电商商品信息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778000"/>
            <a:ext cx="5207000" cy="1270000"/>
          </a:xfrm>
          <a:prstGeom prst="roundRect">
            <a:avLst>
              <a:gd name="adj" fmla="val 16000"/>
            </a:avLst>
          </a:prstGeom>
          <a:solidFill>
            <a:srgbClr val="FFFFFF">
              <a:alpha val="5000"/>
            </a:srgbClr>
          </a:solidFill>
          <a:ln cmpd="sng" cap="flat">
            <a:solidFill>
              <a:srgbClr val="E6CFCF">
                <a:alpha val="5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19685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9304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核心目标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524000" y="2311400"/>
            <a:ext cx="41910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自动获取电商网站上特定商品的名称、价格、销量等关键信息，实现数据的批量采集。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238500"/>
            <a:ext cx="5207000" cy="1270000"/>
          </a:xfrm>
          <a:prstGeom prst="roundRect">
            <a:avLst>
              <a:gd name="adj" fmla="val 16000"/>
            </a:avLst>
          </a:prstGeom>
          <a:solidFill>
            <a:srgbClr val="FFFFFF">
              <a:alpha val="5000"/>
            </a:srgbClr>
          </a:solidFill>
          <a:ln cmpd="sng" cap="flat">
            <a:solidFill>
              <a:srgbClr val="E6CFCF">
                <a:alpha val="5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3429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24000" y="33909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面临挑战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524000" y="3771900"/>
            <a:ext cx="41910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需要处理多页列表的分页遍历逻辑；部分关键数据可能通过 JavaScript 动态渲染加载。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699000"/>
            <a:ext cx="5207000" cy="1270000"/>
          </a:xfrm>
          <a:prstGeom prst="roundRect">
            <a:avLst>
              <a:gd name="adj" fmla="val 16000"/>
            </a:avLst>
          </a:prstGeom>
          <a:solidFill>
            <a:srgbClr val="FFFFFF">
              <a:alpha val="5000"/>
            </a:srgbClr>
          </a:solidFill>
          <a:ln cmpd="sng" cap="flat">
            <a:solidFill>
              <a:srgbClr val="E6CFCF">
                <a:alpha val="5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1016000" y="48895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524000" y="48514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实现思路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524000" y="5232400"/>
            <a:ext cx="41910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采用 Scrapy 框架处理复杂逻辑；利用 XPath/CSS 精准提取；针对动态内容引入 Selenium。</a:t>
            </a:r>
            <a:endParaRPr lang="en-US" sz="1100"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15692" r="15692" t="0" b="0"/>
          <a:stretch>
            <a:fillRect/>
          </a:stretch>
        </p:blipFill>
        <p:spPr>
          <a:xfrm rot="0" flipH="false" flipV="false">
            <a:off x="6223000" y="1778000"/>
            <a:ext cx="5207000" cy="4191000"/>
          </a:xfrm>
          <a:prstGeom prst="roundRect">
            <a:avLst>
              <a:gd name="adj" fmla="val 3030"/>
            </a:avLst>
          </a:prstGeom>
          <a:noFill/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04 攻防有道：反爬机制与应对策略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4925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知己知彼，方能百战不殆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172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762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常见的反爬机制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778000"/>
            <a:ext cx="2032000" cy="4064000"/>
          </a:xfrm>
          <a:prstGeom prst="roundRect">
            <a:avLst>
              <a:gd name="adj" fmla="val 6250"/>
            </a:avLst>
          </a:prstGeom>
          <a:solidFill>
            <a:srgbClr val="1E293B">
              <a:alpha val="6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473200" y="2032000"/>
            <a:ext cx="609600" cy="6096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889000" y="27305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IP限制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889000" y="3175000"/>
            <a:ext cx="1778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just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限制单个IP在单位时间内的请求次数，防止高频访问。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2984500" y="1778000"/>
            <a:ext cx="2032000" cy="4064000"/>
          </a:xfrm>
          <a:prstGeom prst="roundRect">
            <a:avLst>
              <a:gd name="adj" fmla="val 6250"/>
            </a:avLst>
          </a:prstGeom>
          <a:solidFill>
            <a:srgbClr val="1E293B">
              <a:alpha val="6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3695700" y="2032000"/>
            <a:ext cx="609600" cy="609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3111500" y="27305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UA检测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3111500" y="3175000"/>
            <a:ext cx="1778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just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检查请求头中的User-Agent字段，识别非浏览器的爬虫请求。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5207000" y="1778000"/>
            <a:ext cx="2032000" cy="4064000"/>
          </a:xfrm>
          <a:prstGeom prst="roundRect">
            <a:avLst>
              <a:gd name="adj" fmla="val 6250"/>
            </a:avLst>
          </a:prstGeom>
          <a:solidFill>
            <a:srgbClr val="1E293B">
              <a:alpha val="6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5918200" y="2032000"/>
            <a:ext cx="609600" cy="609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5334000" y="27305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验证码验证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5334000" y="3175000"/>
            <a:ext cx="1778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just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通过图片验证、滑块验证等手段，区分人类操作与机器行为。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7429500" y="1778000"/>
            <a:ext cx="2032000" cy="4064000"/>
          </a:xfrm>
          <a:prstGeom prst="roundRect">
            <a:avLst>
              <a:gd name="adj" fmla="val 6250"/>
            </a:avLst>
          </a:prstGeom>
          <a:solidFill>
            <a:srgbClr val="1E293B">
              <a:alpha val="6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8140700" y="2032000"/>
            <a:ext cx="609600" cy="6096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7556500" y="27305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动态渲染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556500" y="3175000"/>
            <a:ext cx="1778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just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页面数据通过JavaScript动态加载，而非直接在HTML中呈现。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9652000" y="1778000"/>
            <a:ext cx="1778000" cy="4064000"/>
          </a:xfrm>
          <a:prstGeom prst="roundRect">
            <a:avLst>
              <a:gd name="adj" fmla="val 7142"/>
            </a:avLst>
          </a:prstGeom>
          <a:solidFill>
            <a:srgbClr val="1E293B">
              <a:alpha val="6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10236200" y="2032000"/>
            <a:ext cx="609600" cy="6096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9779000" y="2730500"/>
            <a:ext cx="152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行为分析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9779000" y="3175000"/>
            <a:ext cx="1524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just" indent="0">
              <a:lnSpc>
                <a:spcPct val="108333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分析点击、滚动等行为模式，识别异常的机器操作。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1117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016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反爬策略与应对方法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r="0" t="34126" b="34126"/>
          <a:stretch>
            <a:fillRect/>
          </a:stretch>
        </p:blipFill>
        <p:spPr>
          <a:xfrm rot="0" flipH="false" flipV="false">
            <a:off x="762000" y="1905000"/>
            <a:ext cx="10668000" cy="1905000"/>
          </a:xfrm>
          <a:prstGeom prst="rect">
            <a:avLst/>
          </a:prstGeom>
          <a:noFill/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</p:pic>
      <p:sp>
        <p:nvSpPr>
          <p:cNvPr name="AutoShape 4" id="4"/>
          <p:cNvSpPr/>
          <p:nvPr/>
        </p:nvSpPr>
        <p:spPr>
          <a:xfrm rot="0" flipH="false" flipV="false">
            <a:off x="762000" y="4064000"/>
            <a:ext cx="2032000" cy="2286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574800" y="42545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889000" y="4699000"/>
            <a:ext cx="177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IP限制应对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889000" y="5029200"/>
            <a:ext cx="177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使用代理IP池，每次请求随机更换不同的IP地址以绕过封锁。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2997200" y="4064000"/>
            <a:ext cx="2032000" cy="2286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3810000" y="42545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3124200" y="4699000"/>
            <a:ext cx="177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UA检测绕过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124200" y="5029200"/>
            <a:ext cx="177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构建User-Agent池，随机更换请求头，模拟不同浏览器环境。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5232400" y="4064000"/>
            <a:ext cx="2032000" cy="2286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045200" y="4254500"/>
            <a:ext cx="406400" cy="4064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5359400" y="4699000"/>
            <a:ext cx="177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验证码识别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5359400" y="5029200"/>
            <a:ext cx="177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简单验证码使用OCR技术，复杂验证码对接第三方打码平台。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467600" y="4064000"/>
            <a:ext cx="2032000" cy="2286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8280400" y="4254500"/>
            <a:ext cx="406400" cy="4064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7594600" y="4699000"/>
            <a:ext cx="177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动态渲染处理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7594600" y="5029200"/>
            <a:ext cx="177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利用Selenium或Playwright模拟真实浏览器，执行JS获取渲染页面。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9702800" y="4064000"/>
            <a:ext cx="2032000" cy="2286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10515600" y="4254500"/>
            <a:ext cx="406400" cy="4064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9829800" y="4699000"/>
            <a:ext cx="1778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行为模拟优化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829800" y="5029200"/>
            <a:ext cx="177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8333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加入随机延迟时间，模拟人类的思考和操作间隔，避免机器识别。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05 合规与伦理：爬虫的法律边界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556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技术是双刃剑，恪守法律与道德底线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172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016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爬虫的法律与伦理规范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762000" y="2032000"/>
            <a:ext cx="304800" cy="3048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 flipH="false" flipV="false">
            <a:off x="1193800" y="2006600"/>
            <a:ext cx="5080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遵守 Robots 协议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193800" y="2362200"/>
            <a:ext cx="508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查看并遵守目标网站的 robots.txt 文件，明确允许和禁止爬取的内容范围。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762000" y="29210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193800" y="2895600"/>
            <a:ext cx="5080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尊重知识产权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193800" y="3251200"/>
            <a:ext cx="508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不得爬取受版权保护的内容用于商业用途，使用需获得合法授权。</a:t>
            </a:r>
            <a:endParaRPr lang="en-US" sz="1100"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762000" y="38100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193800" y="3784600"/>
            <a:ext cx="5080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保护个人隐私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1193800" y="4140200"/>
            <a:ext cx="508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严禁爬取和滥用手机号、身份证号等用户敏感信息，严守隐私红线。</a:t>
            </a:r>
            <a:endParaRPr lang="en-US" sz="1100"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762000" y="4699000"/>
            <a:ext cx="304800" cy="3048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193800" y="4673600"/>
            <a:ext cx="5080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避免损害网站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193800" y="5029200"/>
            <a:ext cx="508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合理控制请求频率，避免对目标服务器造成过大压力，影响正常服务。</a:t>
            </a:r>
            <a:endParaRPr lang="en-US" sz="1100"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762000" y="5588000"/>
            <a:ext cx="304800" cy="3048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1193800" y="5562600"/>
            <a:ext cx="5080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数据合法使用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1193800" y="5918200"/>
            <a:ext cx="508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确保爬取的数据仅用于合法、正当的目的，不进行非法交易或滥用。</a:t>
            </a:r>
            <a:endParaRPr lang="en-US" sz="1100"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rcRect l="16601" r="16601" t="0" b="0"/>
          <a:stretch>
            <a:fillRect/>
          </a:stretch>
        </p:blipFill>
        <p:spPr>
          <a:xfrm rot="0" flipH="false" flipV="false">
            <a:off x="6604000" y="2032000"/>
            <a:ext cx="4826000" cy="4064000"/>
          </a:xfrm>
          <a:prstGeom prst="roundRect">
            <a:avLst>
              <a:gd name="adj" fmla="val 3125"/>
            </a:avLst>
          </a:prstGeom>
          <a:noFill/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172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016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真实法律案例警示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2032000"/>
            <a:ext cx="5080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2222500"/>
            <a:ext cx="304800" cy="3048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447800" y="21844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不正当竞争：商业数据爬取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603500"/>
            <a:ext cx="457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某公司因未经授权爬取竞争对手商业数据，被法院判定构成不正当竞争，最终赔偿500万元。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937000"/>
            <a:ext cx="5080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4127500"/>
            <a:ext cx="304800" cy="3048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447800" y="40894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刑事犯罪：非法获取数据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4508500"/>
            <a:ext cx="457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某程序员利用爬虫技术非法获取大量用户个人信息，被判处“非法获取计算机信息系统数据罪”。</a:t>
            </a:r>
            <a:endParaRPr lang="en-US" sz="1100"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8816" r="8816" t="0" b="0"/>
          <a:stretch>
            <a:fillRect/>
          </a:stretch>
        </p:blipFill>
        <p:spPr>
          <a:xfrm rot="0" flipH="false" flipV="false">
            <a:off x="6223000" y="2032000"/>
            <a:ext cx="5207000" cy="3556000"/>
          </a:xfrm>
          <a:prstGeom prst="roundRect">
            <a:avLst>
              <a:gd name="adj" fmla="val 3571"/>
            </a:avLst>
          </a:prstGeom>
          <a:noFill/>
          <a:ln w="12700" cmpd="sng" cap="flat">
            <a:solidFill>
              <a:srgbClr val="64FFDA">
                <a:alpha val="5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762000"/>
            <a:ext cx="7620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总结与展望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651000"/>
            <a:ext cx="5080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8415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397000" y="18034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核心回顾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222500"/>
            <a:ext cx="4572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FFFFFF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掌握了 Requests、BeautifulSoup、Scrapy 等核心工具的使用</a:t>
            </a: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FFFFFF"/>
              </a:buClr>
              <a:buChar char="•"/>
            </a:pP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理解了爬虫开发流程、反爬机制应对策略及法律伦理规范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762000" y="4127500"/>
            <a:ext cx="5080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4318000"/>
            <a:ext cx="304800" cy="3048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1397000" y="42799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未来趋势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1016000" y="4699000"/>
            <a:ext cx="4572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FFFFFF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AI 赋能：利用 AI 技术实现智能页面解析与验证码识别</a:t>
            </a: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FFFFFF"/>
              </a:buClr>
              <a:buChar char="•"/>
            </a:pP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技术博弈：反爬与反反爬技术对抗将持续升级进化</a:t>
            </a: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FFFFFF"/>
              </a:buClr>
              <a:buChar char="•"/>
            </a:pPr>
            <a:r>
              <a:rPr lang="en-US" b="false" i="false" strike="noStrike" u="none" sz="1400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合规主流：合法、高效的数据采集将成为行业标准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096000" y="1651000"/>
            <a:ext cx="5334000" cy="4762500"/>
          </a:xfrm>
          <a:prstGeom prst="roundRect">
            <a:avLst>
              <a:gd name="adj" fmla="val 26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350000" y="1841500"/>
            <a:ext cx="482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数据采集全景图</a:t>
            </a:r>
            <a:endParaRPr lang="en-US" sz="1100"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350000" y="2413000"/>
            <a:ext cx="406400" cy="4064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6858000" y="2413000"/>
            <a:ext cx="431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目标分析与工具选择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明确需求，选择 Requests 或 Scrapy 框架</a:t>
            </a:r>
          </a:p>
        </p:txBody>
      </p:sp>
      <p:cxnSp>
        <p:nvCxnSpPr>
          <p:cNvPr name="Connector 17" id="17"/>
          <p:cNvCxnSpPr/>
          <p:nvPr/>
        </p:nvCxnSpPr>
        <p:spPr>
          <a:xfrm rot="-9046" flipH="false" flipV="false">
            <a:off x="6350008" y="3105150"/>
            <a:ext cx="482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FFFFFF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350000" y="3302000"/>
            <a:ext cx="406400" cy="4064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6858000" y="3302000"/>
            <a:ext cx="431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开发实战与反爬突破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编写爬虫逻辑，处理动态渲染与验证码挑战</a:t>
            </a:r>
          </a:p>
        </p:txBody>
      </p:sp>
      <p:cxnSp>
        <p:nvCxnSpPr>
          <p:cNvPr name="Connector 20" id="20"/>
          <p:cNvCxnSpPr/>
          <p:nvPr/>
        </p:nvCxnSpPr>
        <p:spPr>
          <a:xfrm rot="-9046" flipH="false" flipV="false">
            <a:off x="6350008" y="3994150"/>
            <a:ext cx="482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FFFFFF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6350000" y="4191000"/>
            <a:ext cx="406400" cy="4064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6858000" y="4191000"/>
            <a:ext cx="431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合规采集与数据应用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遵循 robots 协议，确保数据使用的合法性</a:t>
            </a:r>
          </a:p>
        </p:txBody>
      </p:sp>
      <p:cxnSp>
        <p:nvCxnSpPr>
          <p:cNvPr name="Connector 23" id="23"/>
          <p:cNvCxnSpPr/>
          <p:nvPr/>
        </p:nvCxnSpPr>
        <p:spPr>
          <a:xfrm rot="-9046" flipH="false" flipV="false">
            <a:off x="6350008" y="4883150"/>
            <a:ext cx="482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FFFFFF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24" id="24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6350000" y="5080000"/>
            <a:ext cx="406400" cy="406400"/>
          </a:xfrm>
          <a:prstGeom prst="rect">
            <a:avLst/>
          </a:prstGeom>
        </p:spPr>
      </p:pic>
      <p:sp>
        <p:nvSpPr>
          <p:cNvPr name="AutoShape 25" id="25"/>
          <p:cNvSpPr/>
          <p:nvPr/>
        </p:nvSpPr>
        <p:spPr>
          <a:xfrm rot="0" flipH="false" flipV="false">
            <a:off x="6858000" y="5080000"/>
            <a:ext cx="431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AI 驱动的智能进化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结合机器学习，实现更高效、更智能的数据挖掘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762000" y="1016000"/>
            <a:ext cx="3810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CONTENTS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42969" flipH="false" flipV="false">
            <a:off x="762040" y="17081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762000" y="2159000"/>
            <a:ext cx="304800" cy="3048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193800" y="21209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01. 初探爬虫：概念与原理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762000" y="26670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193800" y="26289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02. 核心工具：爬虫库与框架详解</a:t>
            </a:r>
            <a:endParaRPr lang="en-US" sz="1100"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762000" y="31750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193800" y="31369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03. 实战演练：从零构建爬虫项目</a:t>
            </a:r>
            <a:endParaRPr lang="en-US" sz="1100"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762000" y="36830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1193800" y="36449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04. 攻防有道：反爬机制与应对策略</a:t>
            </a:r>
            <a:endParaRPr lang="en-US" sz="1100"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762000" y="4191000"/>
            <a:ext cx="304800" cy="3048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1193800" y="41529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05. 合规与伦理：爬虫的法律边界</a:t>
            </a:r>
            <a:endParaRPr lang="en-US" sz="1100"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0" flipH="false" flipV="false">
            <a:off x="762000" y="4699000"/>
            <a:ext cx="304800" cy="3048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1193800" y="46609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06. 总结与展望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A14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THANK YOU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549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810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Q&amp;A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A0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01 初探爬虫：概念与原理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3302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揭开网络爬虫的神秘面纱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34376" flipH="false" flipV="false">
            <a:off x="5461032" y="3930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172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016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什么是网络爬虫？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2032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22225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2222500"/>
            <a:ext cx="4064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核心定义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524000" y="2603500"/>
            <a:ext cx="4064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网络爬虫（Web Crawler）是一种按照一定规则自动抓取互联网信息的程序或脚本。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4925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3683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24000" y="3683000"/>
            <a:ext cx="4064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形象类比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524000" y="4064000"/>
            <a:ext cx="4064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它就像一个不知疲倦的“信息采集员”，代替人工浏览网页，高效地收集数据。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953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1016000" y="51435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524000" y="5143500"/>
            <a:ext cx="4064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核心目标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524000" y="5524500"/>
            <a:ext cx="4064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自动化地获取网页内容，并从中提取有价值的信息，为后续分析提供数据支持。</a:t>
            </a:r>
            <a:endParaRPr lang="en-US" sz="1100"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15056" r="15056" t="0" b="0"/>
          <a:stretch>
            <a:fillRect/>
          </a:stretch>
        </p:blipFill>
        <p:spPr>
          <a:xfrm rot="0" flipH="false" flipV="false">
            <a:off x="6223000" y="2032000"/>
            <a:ext cx="5207000" cy="4191000"/>
          </a:xfrm>
          <a:prstGeom prst="roundRect">
            <a:avLst>
              <a:gd name="adj" fmla="val 3030"/>
            </a:avLst>
          </a:prstGeom>
          <a:noFill/>
          <a:ln w="12700" cmpd="sng" cap="flat">
            <a:solidFill>
              <a:srgbClr val="64FFDA">
                <a:alpha val="5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爬虫的工作原理：四步闭环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r="0" t="28835" b="28835"/>
          <a:stretch>
            <a:fillRect/>
          </a:stretch>
        </p:blipFill>
        <p:spPr>
          <a:xfrm rot="0" flipH="false" flipV="false">
            <a:off x="762000" y="1397000"/>
            <a:ext cx="10668000" cy="2540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4" id="4"/>
          <p:cNvSpPr/>
          <p:nvPr/>
        </p:nvSpPr>
        <p:spPr>
          <a:xfrm rot="0" flipH="false" flipV="false">
            <a:off x="762000" y="4191000"/>
            <a:ext cx="2540000" cy="2032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4381500"/>
            <a:ext cx="304800" cy="3048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333500" y="43434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 发起请求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4762500"/>
            <a:ext cx="215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爬虫向目标网站服务器发送HTTP请求，如同在浏览器输入网址。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3467100" y="4191000"/>
            <a:ext cx="2540000" cy="2032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3657600" y="43815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4038600" y="43434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 获取响应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657600" y="4762500"/>
            <a:ext cx="215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服务器接收请求后，返回网页内容，通常为HTML格式数据。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172200" y="4191000"/>
            <a:ext cx="2540000" cy="2032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362700" y="4381500"/>
            <a:ext cx="304800" cy="3048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743700" y="43434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 解析数据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362700" y="4762500"/>
            <a:ext cx="215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从HTML内容中提取感兴趣的信息，如标题、价格、链接等。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890000" y="4191000"/>
            <a:ext cx="2540000" cy="2032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9080500" y="4381500"/>
            <a:ext cx="304800" cy="3048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9461500" y="43434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 存储数据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9080500" y="4762500"/>
            <a:ext cx="215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将提取的数据保存到本地文件或数据库中，便于后续分析使用。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9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02 核心工具：爬虫库与框架详解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64FFDA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556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Python生态中的爬虫利器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016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HTTP请求神器：Requests库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2032000"/>
            <a:ext cx="5080000" cy="1778000"/>
          </a:xfrm>
          <a:prstGeom prst="roundRect">
            <a:avLst>
              <a:gd name="adj" fmla="val 7142"/>
            </a:avLst>
          </a:prstGeom>
          <a:solidFill>
            <a:srgbClr val="172A45">
              <a:alpha val="10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2286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22860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核心功能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730500"/>
            <a:ext cx="457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8892B0"/>
                </a:solidFill>
                <a:latin typeface="Noto Sans SC"/>
                <a:ea typeface="Noto Sans SC"/>
                <a:cs typeface="Noto Sans SC"/>
                <a:sym typeface="Noto Sans SC"/>
              </a:rPr>
              <a:t>作为Python爬虫的基石，它能高效发送HTTP请求并获取网页内容，支持多种请求方式。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4064000"/>
            <a:ext cx="5080000" cy="1778000"/>
          </a:xfrm>
          <a:prstGeom prst="roundRect">
            <a:avLst>
              <a:gd name="adj" fmla="val 7142"/>
            </a:avLst>
          </a:prstGeom>
          <a:solidFill>
            <a:srgbClr val="172A45">
              <a:alpha val="10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4318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24000" y="43180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简洁易用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4762500"/>
            <a:ext cx="457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8892B0"/>
                </a:solidFill>
                <a:latin typeface="Noto Sans SC"/>
                <a:ea typeface="Noto Sans SC"/>
                <a:cs typeface="Noto Sans SC"/>
                <a:sym typeface="Noto Sans SC"/>
              </a:rPr>
              <a:t>API设计优雅直观，自动处理Cookie与会话管理，支持GET/POST等多种请求方法。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096000" y="2032000"/>
            <a:ext cx="5334000" cy="3810000"/>
          </a:xfrm>
          <a:prstGeom prst="roundRect">
            <a:avLst>
              <a:gd name="adj" fmla="val 3333"/>
            </a:avLst>
          </a:prstGeom>
          <a:solidFill>
            <a:srgbClr val="112240">
              <a:alpha val="100000"/>
            </a:srgbClr>
          </a:solidFill>
          <a:ln w="12700" cmpd="sng" cap="flat">
            <a:solidFill>
              <a:srgbClr val="64FFDA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096000" y="2032000"/>
            <a:ext cx="5334000" cy="508000"/>
          </a:xfrm>
          <a:prstGeom prst="roundRect">
            <a:avLst>
              <a:gd name="adj" fmla="val 0"/>
            </a:avLst>
          </a:prstGeom>
          <a:solidFill>
            <a:srgbClr val="2A416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286500" y="2133600"/>
            <a:ext cx="304800" cy="3048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667500" y="2133600"/>
            <a:ext cx="3810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Python 示例代码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286500" y="2667000"/>
            <a:ext cx="4953000" cy="292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678DD"/>
                </a:solidFill>
                <a:latin typeface="Noto Sans SC"/>
                <a:ea typeface="Noto Sans SC"/>
                <a:cs typeface="Noto Sans SC"/>
                <a:sym typeface="Noto Sans SC"/>
              </a:rPr>
              <a:t>import</a:t>
            </a:r>
            <a:r>
              <a:rPr lang="en-US" b="false" i="false" strike="noStrike" u="none" sz="1400">
                <a:solidFill>
                  <a:srgbClr val="DCDFE4"/>
                </a:solidFill>
                <a:latin typeface="Noto Sans SC"/>
                <a:ea typeface="Noto Sans SC"/>
                <a:cs typeface="Noto Sans SC"/>
                <a:sym typeface="Noto Sans SC"/>
              </a:rPr>
              <a:t>requests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DCDFE4"/>
                </a:solidFill>
                <a:latin typeface="Noto Sans SC"/>
                <a:ea typeface="Noto Sans SC"/>
                <a:cs typeface="Noto Sans SC"/>
                <a:sym typeface="Noto Sans SC"/>
              </a:rPr>
              <a:t>url =</a:t>
            </a:r>
            <a:r>
              <a:rPr lang="en-US" b="false" i="false" strike="noStrike" u="none" sz="1400">
                <a:solidFill>
                  <a:srgbClr val="98C379"/>
                </a:solidFill>
                <a:latin typeface="Noto Sans SC"/>
                <a:ea typeface="Noto Sans SC"/>
                <a:cs typeface="Noto Sans SC"/>
                <a:sym typeface="Noto Sans SC"/>
              </a:rPr>
              <a:t>'https://example.com'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DCDFE4"/>
                </a:solidFill>
                <a:latin typeface="Noto Sans SC"/>
                <a:ea typeface="Noto Sans SC"/>
                <a:cs typeface="Noto Sans SC"/>
                <a:sym typeface="Noto Sans SC"/>
              </a:rPr>
              <a:t>response = requests.</a:t>
            </a:r>
            <a:r>
              <a:rPr lang="en-US" b="false" i="false" strike="noStrike" u="none" sz="1400">
                <a:solidFill>
                  <a:srgbClr val="61AFEF"/>
                </a:solidFill>
                <a:latin typeface="Noto Sans SC"/>
                <a:ea typeface="Noto Sans SC"/>
                <a:cs typeface="Noto Sans SC"/>
                <a:sym typeface="Noto Sans SC"/>
              </a:rPr>
              <a:t>get</a:t>
            </a:r>
            <a:r>
              <a:rPr lang="en-US" b="false" i="false" strike="noStrike" u="none" sz="1400">
                <a:solidFill>
                  <a:srgbClr val="DCDFE4"/>
                </a:solidFill>
                <a:latin typeface="Noto Sans SC"/>
                <a:ea typeface="Noto Sans SC"/>
                <a:cs typeface="Noto Sans SC"/>
                <a:sym typeface="Noto Sans SC"/>
              </a:rPr>
              <a:t>(url)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1AFEF"/>
                </a:solidFill>
                <a:latin typeface="Noto Sans SC"/>
                <a:ea typeface="Noto Sans SC"/>
                <a:cs typeface="Noto Sans SC"/>
                <a:sym typeface="Noto Sans SC"/>
              </a:rPr>
              <a:t>print</a:t>
            </a:r>
            <a:r>
              <a:rPr lang="en-US" b="false" i="false" strike="noStrike" u="none" sz="1400">
                <a:solidFill>
                  <a:srgbClr val="DCDFE4"/>
                </a:solidFill>
                <a:latin typeface="Noto Sans SC"/>
                <a:ea typeface="Noto Sans SC"/>
                <a:cs typeface="Noto Sans SC"/>
                <a:sym typeface="Noto Sans SC"/>
              </a:rPr>
              <a:t>(response.text)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1016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HTML解析手术刀：BeautifulSoup库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2032000"/>
            <a:ext cx="5080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2286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22860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核心功能：精准解析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730500"/>
            <a:ext cx="457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高效解析HTML/XML文档，从复杂的网页结构中提取所需数据，是数据采集的必备工具。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937000"/>
            <a:ext cx="5080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4191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24000" y="41910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核心特点：灵活容错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4635500"/>
            <a:ext cx="457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具备极强的容错性，能处理不规范的HTML代码；支持CSS选择器和标签遍历，定位元素灵活高效。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096000" y="2032000"/>
            <a:ext cx="5334000" cy="3556000"/>
          </a:xfrm>
          <a:prstGeom prst="roundRect">
            <a:avLst>
              <a:gd name="adj" fmla="val 3571"/>
            </a:avLst>
          </a:prstGeom>
          <a:solidFill>
            <a:srgbClr val="162138">
              <a:alpha val="100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  <a:effectLst>
            <a:outerShdw dir="2700000" dist="127000" blurRad="254000" algn="tl" rotWithShape="false">
              <a:srgbClr val="000000">
                <a:alpha val="4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096000" y="2032000"/>
            <a:ext cx="5334000" cy="50800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286500" y="2184400"/>
            <a:ext cx="152400" cy="152400"/>
          </a:xfrm>
          <a:prstGeom prst="ellipse">
            <a:avLst/>
          </a:prstGeom>
          <a:solidFill>
            <a:srgbClr val="FF5F5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540500" y="2184400"/>
            <a:ext cx="152400" cy="152400"/>
          </a:xfrm>
          <a:prstGeom prst="ellipse">
            <a:avLst/>
          </a:prstGeom>
          <a:solidFill>
            <a:srgbClr val="FFBD2E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794500" y="2184400"/>
            <a:ext cx="152400" cy="152400"/>
          </a:xfrm>
          <a:prstGeom prst="ellipse">
            <a:avLst/>
          </a:prstGeom>
          <a:solidFill>
            <a:srgbClr val="27C93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112000" y="2133600"/>
            <a:ext cx="2540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soup_demo.py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286500" y="2667000"/>
            <a:ext cx="4953000" cy="266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678DD"/>
                </a:solidFill>
                <a:latin typeface="Noto Sans SC"/>
                <a:ea typeface="Noto Sans SC"/>
                <a:cs typeface="Noto Sans SC"/>
                <a:sym typeface="Noto Sans SC"/>
              </a:rPr>
              <a:t>from</a:t>
            </a: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bs4</a:t>
            </a:r>
            <a:r>
              <a:rPr lang="en-US" b="false" i="false" strike="noStrike" u="none" sz="1400">
                <a:solidFill>
                  <a:srgbClr val="C678DD"/>
                </a:solidFill>
                <a:latin typeface="Noto Sans SC"/>
                <a:ea typeface="Noto Sans SC"/>
                <a:cs typeface="Noto Sans SC"/>
                <a:sym typeface="Noto Sans SC"/>
              </a:rPr>
              <a:t>import</a:t>
            </a: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BeautifulSoup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# 创建解析对象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soup = BeautifulSoup(html_content,</a:t>
            </a:r>
            <a:r>
              <a:rPr lang="en-US" b="false" i="false" strike="noStrike" u="none" sz="1400">
                <a:solidFill>
                  <a:srgbClr val="98C379"/>
                </a:solidFill>
                <a:latin typeface="Noto Sans SC"/>
                <a:ea typeface="Noto Sans SC"/>
                <a:cs typeface="Noto Sans SC"/>
                <a:sym typeface="Noto Sans SC"/>
              </a:rPr>
              <a:t>'html.parser'</a:t>
            </a: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)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# 提取页面标题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title = soup.find(</a:t>
            </a:r>
            <a:r>
              <a:rPr lang="en-US" b="false" i="false" strike="noStrike" u="none" sz="1400">
                <a:solidFill>
                  <a:srgbClr val="98C379"/>
                </a:solidFill>
                <a:latin typeface="Noto Sans SC"/>
                <a:ea typeface="Noto Sans SC"/>
                <a:cs typeface="Noto Sans SC"/>
                <a:sym typeface="Noto Sans SC"/>
              </a:rPr>
              <a:t>'title'</a:t>
            </a:r>
            <a:r>
              <a:rPr lang="en-US" b="false" i="false" strike="noStrike" u="none" sz="14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).string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762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高效爬虫框架：Scrapy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778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19685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9304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全功能集成解决方案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524000" y="2311400"/>
            <a:ext cx="40640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集成请求调度、数据解析与存储功能，提供开箱即用的爬虫开发环境。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302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64FFDA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34925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24000" y="34544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异步处理与高并发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524000" y="3835400"/>
            <a:ext cx="4064000" cy="609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CCD6F6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基于Twisted异步网络引擎，爬取效率极高，专为大规模数据采集设计。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350000" y="1778000"/>
            <a:ext cx="508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64FFDA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核心组件架构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350000" y="2286000"/>
            <a:ext cx="5080000" cy="711200"/>
          </a:xfrm>
          <a:prstGeom prst="roundRect">
            <a:avLst>
              <a:gd name="adj" fmla="val 17857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540500" y="2438400"/>
            <a:ext cx="304800" cy="3048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985000" y="2387600"/>
            <a:ext cx="431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Spider (爬虫核心)</a:t>
            </a:r>
            <a:r>
              <a:rPr lang="en-US" b="false" i="false" strike="noStrike" u="none" sz="1400">
                <a:solidFill>
                  <a:srgbClr val="CCD6F6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- 定义爬取规则与数据提取逻辑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350000" y="3098800"/>
            <a:ext cx="5080000" cy="711200"/>
          </a:xfrm>
          <a:prstGeom prst="roundRect">
            <a:avLst>
              <a:gd name="adj" fmla="val 17857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6540500" y="3251200"/>
            <a:ext cx="304800" cy="3048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6985000" y="3200400"/>
            <a:ext cx="431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Item (数据模型)</a:t>
            </a:r>
            <a:r>
              <a:rPr lang="en-US" b="false" i="false" strike="noStrike" u="none" sz="1400">
                <a:solidFill>
                  <a:srgbClr val="CCD6F6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- 定义结构化的数据字段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350000" y="3911600"/>
            <a:ext cx="5080000" cy="711200"/>
          </a:xfrm>
          <a:prstGeom prst="roundRect">
            <a:avLst>
              <a:gd name="adj" fmla="val 17857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6540500" y="4064000"/>
            <a:ext cx="304800" cy="304800"/>
          </a:xfrm>
          <a:prstGeom prst="rect">
            <a:avLst/>
          </a:prstGeom>
        </p:spPr>
      </p:pic>
      <p:sp>
        <p:nvSpPr>
          <p:cNvPr name="AutoShape 20" id="20"/>
          <p:cNvSpPr/>
          <p:nvPr/>
        </p:nvSpPr>
        <p:spPr>
          <a:xfrm rot="0" flipH="false" flipV="false">
            <a:off x="6985000" y="4013200"/>
            <a:ext cx="431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Pipeline (数据管道)</a:t>
            </a:r>
            <a:r>
              <a:rPr lang="en-US" b="false" i="false" strike="noStrike" u="none" sz="1400">
                <a:solidFill>
                  <a:srgbClr val="CCD6F6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- 清洗、验证并持久化数据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6350000" y="4724400"/>
            <a:ext cx="5080000" cy="711200"/>
          </a:xfrm>
          <a:prstGeom prst="roundRect">
            <a:avLst>
              <a:gd name="adj" fmla="val 17857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0" flipH="false" flipV="false">
            <a:off x="6540500" y="4876800"/>
            <a:ext cx="304800" cy="304800"/>
          </a:xfrm>
          <a:prstGeom prst="rect">
            <a:avLst/>
          </a:prstGeom>
        </p:spPr>
      </p:pic>
      <p:sp>
        <p:nvSpPr>
          <p:cNvPr name="AutoShape 23" id="23"/>
          <p:cNvSpPr/>
          <p:nvPr/>
        </p:nvSpPr>
        <p:spPr>
          <a:xfrm rot="0" flipH="false" flipV="false">
            <a:off x="6985000" y="4826000"/>
            <a:ext cx="431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Downloader (下载器)</a:t>
            </a:r>
            <a:r>
              <a:rPr lang="en-US" b="false" i="false" strike="noStrike" u="none" sz="1400">
                <a:solidFill>
                  <a:srgbClr val="CCD6F6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- 高效处理HTTP请求与响应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6350000" y="5537200"/>
            <a:ext cx="5080000" cy="711200"/>
          </a:xfrm>
          <a:prstGeom prst="roundRect">
            <a:avLst>
              <a:gd name="adj" fmla="val 17857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0" flipH="false" flipV="false">
            <a:off x="6540500" y="5689600"/>
            <a:ext cx="304800" cy="304800"/>
          </a:xfrm>
          <a:prstGeom prst="rect">
            <a:avLst/>
          </a:prstGeom>
        </p:spPr>
      </p:pic>
      <p:sp>
        <p:nvSpPr>
          <p:cNvPr name="AutoShape 26" id="26"/>
          <p:cNvSpPr/>
          <p:nvPr/>
        </p:nvSpPr>
        <p:spPr>
          <a:xfrm rot="0" flipH="false" flipV="false">
            <a:off x="6985000" y="5638800"/>
            <a:ext cx="431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CCD6F6"/>
                </a:solidFill>
                <a:latin typeface="Noto Sans SC"/>
                <a:ea typeface="Noto Sans SC"/>
                <a:cs typeface="Noto Sans SC"/>
                <a:sym typeface="Noto Sans SC"/>
              </a:rPr>
              <a:t>Scheduler (调度器)</a:t>
            </a:r>
            <a:r>
              <a:rPr lang="en-US" b="false" i="false" strike="noStrike" u="none" sz="1400">
                <a:solidFill>
                  <a:srgbClr val="CCD6F6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- 维护请求队列，控制爬取顺序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