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</p:sldIdLst>
  <p:sldSz cx="12192000" cy="6858000"/>
  <p:notesSz cx="6858000" cy="12192000"/>
  <p:embeddedFontLst>
    <p:embeddedFont>
      <p:font typeface="MiSans" pitchFamily="34" charset="0"/>
      <p:regular r:id="rId27"/>
    </p:embeddedFont>
    <p:embeddedFont>
      <p:font typeface="MiSans" pitchFamily="34" charset="-122"/>
      <p:regular r:id="rId28"/>
    </p:embeddedFont>
    <p:embeddedFont>
      <p:font typeface="MiSans" pitchFamily="34" charset="-120"/>
      <p:regular r:id="rId29"/>
    </p:embeddedFont>
    <p:embeddedFont>
      <p:font typeface="Calibri" panose="020F0502020204030204" charset="0"/>
      <p:regular r:id="rId30"/>
      <p:bold r:id="rId31"/>
      <p:italic r:id="rId32"/>
      <p:boldItalic r:id="rId33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3" Type="http://schemas.openxmlformats.org/officeDocument/2006/relationships/font" Target="fonts/font7.fntdata"/><Relationship Id="rId32" Type="http://schemas.openxmlformats.org/officeDocument/2006/relationships/font" Target="fonts/font6.fntdata"/><Relationship Id="rId31" Type="http://schemas.openxmlformats.org/officeDocument/2006/relationships/font" Target="fonts/font5.fntdata"/><Relationship Id="rId30" Type="http://schemas.openxmlformats.org/officeDocument/2006/relationships/font" Target="fonts/font4.fntdata"/><Relationship Id="rId3" Type="http://schemas.openxmlformats.org/officeDocument/2006/relationships/slide" Target="slides/slide1.xml"/><Relationship Id="rId29" Type="http://schemas.openxmlformats.org/officeDocument/2006/relationships/font" Target="fonts/font3.fntdata"/><Relationship Id="rId28" Type="http://schemas.openxmlformats.org/officeDocument/2006/relationships/font" Target="fonts/font2.fntdata"/><Relationship Id="rId27" Type="http://schemas.openxmlformats.org/officeDocument/2006/relationships/font" Target="fonts/font1.fntdata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PTIST_MAST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4-17:02:50-d2slbem1bb2p4onbqkg0.png"/>
          <p:cNvPicPr>
            <a:picLocks noChangeAspect="1"/>
          </p:cNvPicPr>
          <p:nvPr/>
        </p:nvPicPr>
        <p:blipFill>
          <a:blip r:embed="rId1"/>
          <a:srcRect l="10" r="10"/>
          <a:stretch>
            <a:fillRect/>
          </a:stretch>
        </p:blipFill>
        <p:spPr>
          <a:xfrm rot="21600000">
            <a:off x="-21590" y="0"/>
            <a:ext cx="12213590" cy="68707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919480" y="1820545"/>
            <a:ext cx="7026275" cy="22218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6600" b="1" dirty="0">
                <a:solidFill>
                  <a:srgbClr val="1E46E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AIGC：重塑智能时代的生产力</a:t>
            </a:r>
            <a:endParaRPr lang="en-US" sz="1600" dirty="0"/>
          </a:p>
        </p:txBody>
      </p:sp>
      <p:sp>
        <p:nvSpPr>
          <p:cNvPr id="4" name="Shape 1"/>
          <p:cNvSpPr/>
          <p:nvPr/>
        </p:nvSpPr>
        <p:spPr>
          <a:xfrm>
            <a:off x="1124600" y="4224020"/>
            <a:ext cx="2417981" cy="502920"/>
          </a:xfrm>
          <a:prstGeom prst="roundRect">
            <a:avLst>
              <a:gd name="adj" fmla="val 50000"/>
            </a:avLst>
          </a:prstGeom>
          <a:solidFill>
            <a:srgbClr val="1E46EB"/>
          </a:solidFill>
        </p:spPr>
      </p:sp>
      <p:sp>
        <p:nvSpPr>
          <p:cNvPr id="5" name="Text 2"/>
          <p:cNvSpPr/>
          <p:nvPr/>
        </p:nvSpPr>
        <p:spPr>
          <a:xfrm>
            <a:off x="1085850" y="4276090"/>
            <a:ext cx="2496185" cy="39878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20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主讲人：聂云丽</a:t>
            </a:r>
            <a:endParaRPr lang="zh-CN" altLang="en-US" sz="2000" dirty="0">
              <a:solidFill>
                <a:srgbClr val="FFFFFF"/>
              </a:solidFill>
              <a:latin typeface="MiSans" pitchFamily="34" charset="0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4010040" y="4213860"/>
            <a:ext cx="2417981" cy="502920"/>
          </a:xfrm>
          <a:prstGeom prst="roundRect">
            <a:avLst>
              <a:gd name="adj" fmla="val 50000"/>
            </a:avLst>
          </a:prstGeom>
          <a:solidFill>
            <a:srgbClr val="1CA97E"/>
          </a:solidFill>
        </p:spPr>
      </p:sp>
      <p:sp>
        <p:nvSpPr>
          <p:cNvPr id="7" name="Text 4"/>
          <p:cNvSpPr/>
          <p:nvPr/>
        </p:nvSpPr>
        <p:spPr>
          <a:xfrm>
            <a:off x="3971290" y="4265930"/>
            <a:ext cx="2496185" cy="39878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时间:2026</a:t>
            </a:r>
            <a:endParaRPr lang="en-US" sz="1600" dirty="0"/>
          </a:p>
        </p:txBody>
      </p:sp>
      <p:sp>
        <p:nvSpPr>
          <p:cNvPr id="8" name="Shape 5"/>
          <p:cNvSpPr/>
          <p:nvPr/>
        </p:nvSpPr>
        <p:spPr>
          <a:xfrm>
            <a:off x="1033780" y="1459230"/>
            <a:ext cx="5783947" cy="0"/>
          </a:xfrm>
          <a:prstGeom prst="line">
            <a:avLst/>
          </a:prstGeom>
          <a:noFill/>
          <a:ln w="19050">
            <a:gradFill flip="none" rotWithShape="1">
              <a:gsLst>
                <a:gs pos="0">
                  <a:srgbClr val="1E46EB">
                    <a:alpha val="0"/>
                  </a:srgbClr>
                </a:gs>
                <a:gs pos="100000">
                  <a:srgbClr val="1E46EB"/>
                </a:gs>
              </a:gsLst>
              <a:lin ang="0" scaled="1"/>
            </a:gradFill>
            <a:prstDash val="solid"/>
            <a:headEnd type="none"/>
            <a:tailEnd type="none"/>
          </a:ln>
        </p:spPr>
      </p:sp>
      <p:sp>
        <p:nvSpPr>
          <p:cNvPr id="9" name="Shape 6"/>
          <p:cNvSpPr/>
          <p:nvPr/>
        </p:nvSpPr>
        <p:spPr>
          <a:xfrm>
            <a:off x="6939680" y="1367790"/>
            <a:ext cx="168857" cy="182880"/>
          </a:xfrm>
          <a:prstGeom prst="chevron">
            <a:avLst>
              <a:gd name="adj" fmla="val 50000"/>
            </a:avLst>
          </a:prstGeom>
          <a:solidFill>
            <a:srgbClr val="1E46EB"/>
          </a:solidFill>
        </p:spPr>
      </p:sp>
      <p:sp>
        <p:nvSpPr>
          <p:cNvPr id="10" name="Shape 7"/>
          <p:cNvSpPr/>
          <p:nvPr/>
        </p:nvSpPr>
        <p:spPr>
          <a:xfrm>
            <a:off x="7113814" y="1367790"/>
            <a:ext cx="168857" cy="182880"/>
          </a:xfrm>
          <a:prstGeom prst="chevron">
            <a:avLst>
              <a:gd name="adj" fmla="val 50000"/>
            </a:avLst>
          </a:prstGeom>
          <a:solidFill>
            <a:srgbClr val="1E46EB"/>
          </a:solidFill>
        </p:spPr>
      </p:sp>
      <p:sp>
        <p:nvSpPr>
          <p:cNvPr id="11" name="Shape 8"/>
          <p:cNvSpPr/>
          <p:nvPr/>
        </p:nvSpPr>
        <p:spPr>
          <a:xfrm>
            <a:off x="7287948" y="1367790"/>
            <a:ext cx="168857" cy="182880"/>
          </a:xfrm>
          <a:prstGeom prst="chevron">
            <a:avLst>
              <a:gd name="adj" fmla="val 50000"/>
            </a:avLst>
          </a:prstGeom>
          <a:solidFill>
            <a:srgbClr val="1E46EB"/>
          </a:solidFill>
        </p:spPr>
      </p:sp>
      <p:sp>
        <p:nvSpPr>
          <p:cNvPr id="12" name="Shape 9"/>
          <p:cNvSpPr/>
          <p:nvPr/>
        </p:nvSpPr>
        <p:spPr>
          <a:xfrm>
            <a:off x="2684008" y="5120283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13" name="Shape 10"/>
          <p:cNvSpPr/>
          <p:nvPr/>
        </p:nvSpPr>
        <p:spPr>
          <a:xfrm>
            <a:off x="2504541" y="5120283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14" name="Shape 11"/>
          <p:cNvSpPr/>
          <p:nvPr/>
        </p:nvSpPr>
        <p:spPr>
          <a:xfrm>
            <a:off x="2325074" y="5120283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15" name="Shape 12"/>
          <p:cNvSpPr/>
          <p:nvPr/>
        </p:nvSpPr>
        <p:spPr>
          <a:xfrm>
            <a:off x="2145606" y="5120283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16" name="Shape 13"/>
          <p:cNvSpPr/>
          <p:nvPr/>
        </p:nvSpPr>
        <p:spPr>
          <a:xfrm>
            <a:off x="1966139" y="5120283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17" name="Shape 14"/>
          <p:cNvSpPr/>
          <p:nvPr/>
        </p:nvSpPr>
        <p:spPr>
          <a:xfrm>
            <a:off x="1786672" y="5120283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18" name="Shape 15"/>
          <p:cNvSpPr/>
          <p:nvPr/>
        </p:nvSpPr>
        <p:spPr>
          <a:xfrm>
            <a:off x="1607204" y="5120283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19" name="Shape 16"/>
          <p:cNvSpPr/>
          <p:nvPr/>
        </p:nvSpPr>
        <p:spPr>
          <a:xfrm>
            <a:off x="1427737" y="5120283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20" name="Shape 17"/>
          <p:cNvSpPr/>
          <p:nvPr/>
        </p:nvSpPr>
        <p:spPr>
          <a:xfrm>
            <a:off x="2684008" y="5319770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21" name="Shape 18"/>
          <p:cNvSpPr/>
          <p:nvPr/>
        </p:nvSpPr>
        <p:spPr>
          <a:xfrm>
            <a:off x="2504541" y="5319770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22" name="Shape 19"/>
          <p:cNvSpPr/>
          <p:nvPr/>
        </p:nvSpPr>
        <p:spPr>
          <a:xfrm>
            <a:off x="2325074" y="5319770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23" name="Shape 20"/>
          <p:cNvSpPr/>
          <p:nvPr/>
        </p:nvSpPr>
        <p:spPr>
          <a:xfrm>
            <a:off x="2145606" y="5319770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24" name="Shape 21"/>
          <p:cNvSpPr/>
          <p:nvPr/>
        </p:nvSpPr>
        <p:spPr>
          <a:xfrm>
            <a:off x="1966139" y="5319770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25" name="Shape 22"/>
          <p:cNvSpPr/>
          <p:nvPr/>
        </p:nvSpPr>
        <p:spPr>
          <a:xfrm>
            <a:off x="1786672" y="5319770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26" name="Shape 23"/>
          <p:cNvSpPr/>
          <p:nvPr/>
        </p:nvSpPr>
        <p:spPr>
          <a:xfrm>
            <a:off x="1607204" y="5319770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27" name="Shape 24"/>
          <p:cNvSpPr/>
          <p:nvPr/>
        </p:nvSpPr>
        <p:spPr>
          <a:xfrm>
            <a:off x="1427737" y="5319770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28" name="Shape 25"/>
          <p:cNvSpPr/>
          <p:nvPr/>
        </p:nvSpPr>
        <p:spPr>
          <a:xfrm>
            <a:off x="2684008" y="5519257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29" name="Shape 26"/>
          <p:cNvSpPr/>
          <p:nvPr/>
        </p:nvSpPr>
        <p:spPr>
          <a:xfrm>
            <a:off x="2504541" y="5519257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30" name="Shape 27"/>
          <p:cNvSpPr/>
          <p:nvPr/>
        </p:nvSpPr>
        <p:spPr>
          <a:xfrm>
            <a:off x="2325074" y="5519257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31" name="Shape 28"/>
          <p:cNvSpPr/>
          <p:nvPr/>
        </p:nvSpPr>
        <p:spPr>
          <a:xfrm>
            <a:off x="2145606" y="5519257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32" name="Shape 29"/>
          <p:cNvSpPr/>
          <p:nvPr/>
        </p:nvSpPr>
        <p:spPr>
          <a:xfrm>
            <a:off x="1966139" y="5519257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33" name="Shape 30"/>
          <p:cNvSpPr/>
          <p:nvPr/>
        </p:nvSpPr>
        <p:spPr>
          <a:xfrm>
            <a:off x="1786672" y="5519257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34" name="Shape 31"/>
          <p:cNvSpPr/>
          <p:nvPr/>
        </p:nvSpPr>
        <p:spPr>
          <a:xfrm>
            <a:off x="1607204" y="5519257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35" name="Shape 32"/>
          <p:cNvSpPr/>
          <p:nvPr/>
        </p:nvSpPr>
        <p:spPr>
          <a:xfrm>
            <a:off x="1427737" y="5519257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36" name="Shape 33"/>
          <p:cNvSpPr/>
          <p:nvPr/>
        </p:nvSpPr>
        <p:spPr>
          <a:xfrm>
            <a:off x="2684008" y="5718185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37" name="Shape 34"/>
          <p:cNvSpPr/>
          <p:nvPr/>
        </p:nvSpPr>
        <p:spPr>
          <a:xfrm>
            <a:off x="2504541" y="5718185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38" name="Shape 35"/>
          <p:cNvSpPr/>
          <p:nvPr/>
        </p:nvSpPr>
        <p:spPr>
          <a:xfrm>
            <a:off x="2325074" y="5718185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39" name="Shape 36"/>
          <p:cNvSpPr/>
          <p:nvPr/>
        </p:nvSpPr>
        <p:spPr>
          <a:xfrm>
            <a:off x="2145606" y="5718185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40" name="Shape 37"/>
          <p:cNvSpPr/>
          <p:nvPr/>
        </p:nvSpPr>
        <p:spPr>
          <a:xfrm>
            <a:off x="1966139" y="5718185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41" name="Shape 38"/>
          <p:cNvSpPr/>
          <p:nvPr/>
        </p:nvSpPr>
        <p:spPr>
          <a:xfrm>
            <a:off x="1786672" y="5718185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42" name="Shape 39"/>
          <p:cNvSpPr/>
          <p:nvPr/>
        </p:nvSpPr>
        <p:spPr>
          <a:xfrm>
            <a:off x="1607204" y="5718185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43" name="Shape 40"/>
          <p:cNvSpPr/>
          <p:nvPr/>
        </p:nvSpPr>
        <p:spPr>
          <a:xfrm>
            <a:off x="1427737" y="5718185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44" name="Shape 41"/>
          <p:cNvSpPr/>
          <p:nvPr/>
        </p:nvSpPr>
        <p:spPr>
          <a:xfrm>
            <a:off x="2684008" y="5917672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45" name="Shape 42"/>
          <p:cNvSpPr/>
          <p:nvPr/>
        </p:nvSpPr>
        <p:spPr>
          <a:xfrm>
            <a:off x="2504541" y="5917672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46" name="Shape 43"/>
          <p:cNvSpPr/>
          <p:nvPr/>
        </p:nvSpPr>
        <p:spPr>
          <a:xfrm>
            <a:off x="2325074" y="5917672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47" name="Shape 44"/>
          <p:cNvSpPr/>
          <p:nvPr/>
        </p:nvSpPr>
        <p:spPr>
          <a:xfrm>
            <a:off x="2145606" y="5917672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48" name="Shape 45"/>
          <p:cNvSpPr/>
          <p:nvPr/>
        </p:nvSpPr>
        <p:spPr>
          <a:xfrm>
            <a:off x="1966139" y="5917672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49" name="Shape 46"/>
          <p:cNvSpPr/>
          <p:nvPr/>
        </p:nvSpPr>
        <p:spPr>
          <a:xfrm>
            <a:off x="1786672" y="5917672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50" name="Shape 47"/>
          <p:cNvSpPr/>
          <p:nvPr/>
        </p:nvSpPr>
        <p:spPr>
          <a:xfrm>
            <a:off x="1607204" y="5917672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51" name="Shape 48"/>
          <p:cNvSpPr/>
          <p:nvPr/>
        </p:nvSpPr>
        <p:spPr>
          <a:xfrm>
            <a:off x="1427737" y="5917672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52" name="Shape 49"/>
          <p:cNvSpPr/>
          <p:nvPr/>
        </p:nvSpPr>
        <p:spPr>
          <a:xfrm>
            <a:off x="2684008" y="6117159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53" name="Shape 50"/>
          <p:cNvSpPr/>
          <p:nvPr/>
        </p:nvSpPr>
        <p:spPr>
          <a:xfrm>
            <a:off x="2504541" y="6117159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54" name="Shape 51"/>
          <p:cNvSpPr/>
          <p:nvPr/>
        </p:nvSpPr>
        <p:spPr>
          <a:xfrm>
            <a:off x="2325074" y="6117159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55" name="Shape 52"/>
          <p:cNvSpPr/>
          <p:nvPr/>
        </p:nvSpPr>
        <p:spPr>
          <a:xfrm>
            <a:off x="2145606" y="6117159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56" name="Shape 53"/>
          <p:cNvSpPr/>
          <p:nvPr/>
        </p:nvSpPr>
        <p:spPr>
          <a:xfrm>
            <a:off x="1966139" y="6117159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57" name="Shape 54"/>
          <p:cNvSpPr/>
          <p:nvPr/>
        </p:nvSpPr>
        <p:spPr>
          <a:xfrm>
            <a:off x="1786672" y="6117159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58" name="Shape 55"/>
          <p:cNvSpPr/>
          <p:nvPr/>
        </p:nvSpPr>
        <p:spPr>
          <a:xfrm>
            <a:off x="1607204" y="6117159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59" name="Shape 56"/>
          <p:cNvSpPr/>
          <p:nvPr/>
        </p:nvSpPr>
        <p:spPr>
          <a:xfrm>
            <a:off x="1427737" y="6117159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60" name="Shape 57"/>
          <p:cNvSpPr/>
          <p:nvPr/>
        </p:nvSpPr>
        <p:spPr>
          <a:xfrm>
            <a:off x="4120138" y="5120283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61" name="Shape 58"/>
          <p:cNvSpPr/>
          <p:nvPr/>
        </p:nvSpPr>
        <p:spPr>
          <a:xfrm>
            <a:off x="3940670" y="5120283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62" name="Shape 59"/>
          <p:cNvSpPr/>
          <p:nvPr/>
        </p:nvSpPr>
        <p:spPr>
          <a:xfrm>
            <a:off x="3761203" y="5120283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63" name="Shape 60"/>
          <p:cNvSpPr/>
          <p:nvPr/>
        </p:nvSpPr>
        <p:spPr>
          <a:xfrm>
            <a:off x="3581735" y="5120283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64" name="Shape 61"/>
          <p:cNvSpPr/>
          <p:nvPr/>
        </p:nvSpPr>
        <p:spPr>
          <a:xfrm>
            <a:off x="3402268" y="5120283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65" name="Shape 62"/>
          <p:cNvSpPr/>
          <p:nvPr/>
        </p:nvSpPr>
        <p:spPr>
          <a:xfrm>
            <a:off x="3222801" y="5120283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66" name="Shape 63"/>
          <p:cNvSpPr/>
          <p:nvPr/>
        </p:nvSpPr>
        <p:spPr>
          <a:xfrm>
            <a:off x="3043333" y="5120283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67" name="Shape 64"/>
          <p:cNvSpPr/>
          <p:nvPr/>
        </p:nvSpPr>
        <p:spPr>
          <a:xfrm>
            <a:off x="2863866" y="5120283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68" name="Shape 65"/>
          <p:cNvSpPr/>
          <p:nvPr/>
        </p:nvSpPr>
        <p:spPr>
          <a:xfrm>
            <a:off x="4120138" y="5319770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69" name="Shape 66"/>
          <p:cNvSpPr/>
          <p:nvPr/>
        </p:nvSpPr>
        <p:spPr>
          <a:xfrm>
            <a:off x="3940670" y="5319770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70" name="Shape 67"/>
          <p:cNvSpPr/>
          <p:nvPr/>
        </p:nvSpPr>
        <p:spPr>
          <a:xfrm>
            <a:off x="3761203" y="5319770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71" name="Shape 68"/>
          <p:cNvSpPr/>
          <p:nvPr/>
        </p:nvSpPr>
        <p:spPr>
          <a:xfrm>
            <a:off x="3581735" y="5319770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72" name="Shape 69"/>
          <p:cNvSpPr/>
          <p:nvPr/>
        </p:nvSpPr>
        <p:spPr>
          <a:xfrm>
            <a:off x="3402268" y="5319770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73" name="Shape 70"/>
          <p:cNvSpPr/>
          <p:nvPr/>
        </p:nvSpPr>
        <p:spPr>
          <a:xfrm>
            <a:off x="3222801" y="5319770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74" name="Shape 71"/>
          <p:cNvSpPr/>
          <p:nvPr/>
        </p:nvSpPr>
        <p:spPr>
          <a:xfrm>
            <a:off x="3043333" y="5319770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75" name="Shape 72"/>
          <p:cNvSpPr/>
          <p:nvPr/>
        </p:nvSpPr>
        <p:spPr>
          <a:xfrm>
            <a:off x="2863866" y="5319770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76" name="Shape 73"/>
          <p:cNvSpPr/>
          <p:nvPr/>
        </p:nvSpPr>
        <p:spPr>
          <a:xfrm>
            <a:off x="4120138" y="5519257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77" name="Shape 74"/>
          <p:cNvSpPr/>
          <p:nvPr/>
        </p:nvSpPr>
        <p:spPr>
          <a:xfrm>
            <a:off x="3940670" y="5519257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78" name="Shape 75"/>
          <p:cNvSpPr/>
          <p:nvPr/>
        </p:nvSpPr>
        <p:spPr>
          <a:xfrm>
            <a:off x="3761203" y="5519257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79" name="Shape 76"/>
          <p:cNvSpPr/>
          <p:nvPr/>
        </p:nvSpPr>
        <p:spPr>
          <a:xfrm>
            <a:off x="3581735" y="5519257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80" name="Shape 77"/>
          <p:cNvSpPr/>
          <p:nvPr/>
        </p:nvSpPr>
        <p:spPr>
          <a:xfrm>
            <a:off x="3402268" y="5519257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81" name="Shape 78"/>
          <p:cNvSpPr/>
          <p:nvPr/>
        </p:nvSpPr>
        <p:spPr>
          <a:xfrm>
            <a:off x="3222801" y="5519257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82" name="Shape 79"/>
          <p:cNvSpPr/>
          <p:nvPr/>
        </p:nvSpPr>
        <p:spPr>
          <a:xfrm>
            <a:off x="3043333" y="5519257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83" name="Shape 80"/>
          <p:cNvSpPr/>
          <p:nvPr/>
        </p:nvSpPr>
        <p:spPr>
          <a:xfrm>
            <a:off x="2863866" y="5519257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84" name="Shape 81"/>
          <p:cNvSpPr/>
          <p:nvPr/>
        </p:nvSpPr>
        <p:spPr>
          <a:xfrm>
            <a:off x="4120138" y="5718185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85" name="Shape 82"/>
          <p:cNvSpPr/>
          <p:nvPr/>
        </p:nvSpPr>
        <p:spPr>
          <a:xfrm>
            <a:off x="3940670" y="5718185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86" name="Shape 83"/>
          <p:cNvSpPr/>
          <p:nvPr/>
        </p:nvSpPr>
        <p:spPr>
          <a:xfrm>
            <a:off x="3761203" y="5718185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87" name="Shape 84"/>
          <p:cNvSpPr/>
          <p:nvPr/>
        </p:nvSpPr>
        <p:spPr>
          <a:xfrm>
            <a:off x="3581735" y="5718185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88" name="Shape 85"/>
          <p:cNvSpPr/>
          <p:nvPr/>
        </p:nvSpPr>
        <p:spPr>
          <a:xfrm>
            <a:off x="3402268" y="5718185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89" name="Shape 86"/>
          <p:cNvSpPr/>
          <p:nvPr/>
        </p:nvSpPr>
        <p:spPr>
          <a:xfrm>
            <a:off x="3222801" y="5718185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90" name="Shape 87"/>
          <p:cNvSpPr/>
          <p:nvPr/>
        </p:nvSpPr>
        <p:spPr>
          <a:xfrm>
            <a:off x="3043333" y="5718185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91" name="Shape 88"/>
          <p:cNvSpPr/>
          <p:nvPr/>
        </p:nvSpPr>
        <p:spPr>
          <a:xfrm>
            <a:off x="2863866" y="5718185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92" name="Shape 89"/>
          <p:cNvSpPr/>
          <p:nvPr/>
        </p:nvSpPr>
        <p:spPr>
          <a:xfrm>
            <a:off x="4120138" y="5917672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93" name="Shape 90"/>
          <p:cNvSpPr/>
          <p:nvPr/>
        </p:nvSpPr>
        <p:spPr>
          <a:xfrm>
            <a:off x="3940670" y="5917672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94" name="Shape 91"/>
          <p:cNvSpPr/>
          <p:nvPr/>
        </p:nvSpPr>
        <p:spPr>
          <a:xfrm>
            <a:off x="3761203" y="5917672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95" name="Shape 92"/>
          <p:cNvSpPr/>
          <p:nvPr/>
        </p:nvSpPr>
        <p:spPr>
          <a:xfrm>
            <a:off x="3581735" y="5917672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96" name="Shape 93"/>
          <p:cNvSpPr/>
          <p:nvPr/>
        </p:nvSpPr>
        <p:spPr>
          <a:xfrm>
            <a:off x="3402268" y="5917672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97" name="Shape 94"/>
          <p:cNvSpPr/>
          <p:nvPr/>
        </p:nvSpPr>
        <p:spPr>
          <a:xfrm>
            <a:off x="3222801" y="5917672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98" name="Shape 95"/>
          <p:cNvSpPr/>
          <p:nvPr/>
        </p:nvSpPr>
        <p:spPr>
          <a:xfrm>
            <a:off x="3043333" y="5917672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99" name="Shape 96"/>
          <p:cNvSpPr/>
          <p:nvPr/>
        </p:nvSpPr>
        <p:spPr>
          <a:xfrm>
            <a:off x="2863866" y="5917672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100" name="Shape 97"/>
          <p:cNvSpPr/>
          <p:nvPr/>
        </p:nvSpPr>
        <p:spPr>
          <a:xfrm>
            <a:off x="4120138" y="6117159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101" name="Shape 98"/>
          <p:cNvSpPr/>
          <p:nvPr/>
        </p:nvSpPr>
        <p:spPr>
          <a:xfrm>
            <a:off x="3940670" y="6117159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102" name="Shape 99"/>
          <p:cNvSpPr/>
          <p:nvPr/>
        </p:nvSpPr>
        <p:spPr>
          <a:xfrm>
            <a:off x="3761203" y="6117159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103" name="Shape 100"/>
          <p:cNvSpPr/>
          <p:nvPr/>
        </p:nvSpPr>
        <p:spPr>
          <a:xfrm>
            <a:off x="3581735" y="6117159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104" name="Shape 101"/>
          <p:cNvSpPr/>
          <p:nvPr/>
        </p:nvSpPr>
        <p:spPr>
          <a:xfrm>
            <a:off x="3402268" y="6117159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105" name="Shape 102"/>
          <p:cNvSpPr/>
          <p:nvPr/>
        </p:nvSpPr>
        <p:spPr>
          <a:xfrm>
            <a:off x="3222801" y="6117159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106" name="Shape 103"/>
          <p:cNvSpPr/>
          <p:nvPr/>
        </p:nvSpPr>
        <p:spPr>
          <a:xfrm>
            <a:off x="3043333" y="6117159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107" name="Shape 104"/>
          <p:cNvSpPr/>
          <p:nvPr/>
        </p:nvSpPr>
        <p:spPr>
          <a:xfrm>
            <a:off x="2863866" y="6117159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108" name="Shape 105"/>
          <p:cNvSpPr/>
          <p:nvPr/>
        </p:nvSpPr>
        <p:spPr>
          <a:xfrm>
            <a:off x="318" y="6584950"/>
            <a:ext cx="12191365" cy="152400"/>
          </a:xfrm>
          <a:prstGeom prst="rect">
            <a:avLst/>
          </a:prstGeom>
          <a:solidFill>
            <a:srgbClr val="1CA97E"/>
          </a:solidFill>
        </p:spPr>
      </p:sp>
      <p:sp>
        <p:nvSpPr>
          <p:cNvPr id="109" name="Shape 106"/>
          <p:cNvSpPr/>
          <p:nvPr/>
        </p:nvSpPr>
        <p:spPr>
          <a:xfrm>
            <a:off x="318" y="6705600"/>
            <a:ext cx="12191365" cy="152400"/>
          </a:xfrm>
          <a:prstGeom prst="rect">
            <a:avLst/>
          </a:prstGeom>
          <a:solidFill>
            <a:srgbClr val="1E46EB"/>
          </a:solidFill>
        </p:spPr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4-17:02:52-d2slbf61bb2p4onbqkj0.png"/>
          <p:cNvPicPr>
            <a:picLocks noChangeAspect="1"/>
          </p:cNvPicPr>
          <p:nvPr/>
        </p:nvPicPr>
        <p:blipFill>
          <a:blip r:embed="rId1"/>
          <a:srcRect l="13" r="13"/>
          <a:stretch>
            <a:fillRect/>
          </a:stretch>
        </p:blipFill>
        <p:spPr>
          <a:xfrm>
            <a:off x="-635" y="0"/>
            <a:ext cx="12207240" cy="6832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318" y="6584950"/>
            <a:ext cx="12191365" cy="152400"/>
          </a:xfrm>
          <a:prstGeom prst="rect">
            <a:avLst/>
          </a:prstGeom>
          <a:solidFill>
            <a:srgbClr val="1CA97E"/>
          </a:solidFill>
        </p:spPr>
      </p:sp>
      <p:sp>
        <p:nvSpPr>
          <p:cNvPr id="4" name="Shape 1"/>
          <p:cNvSpPr/>
          <p:nvPr/>
        </p:nvSpPr>
        <p:spPr>
          <a:xfrm>
            <a:off x="318" y="6705600"/>
            <a:ext cx="12191365" cy="152400"/>
          </a:xfrm>
          <a:prstGeom prst="rect">
            <a:avLst/>
          </a:prstGeom>
          <a:solidFill>
            <a:srgbClr val="1E46EB"/>
          </a:solidFill>
        </p:spPr>
      </p:sp>
      <p:sp>
        <p:nvSpPr>
          <p:cNvPr id="5" name="Text 2"/>
          <p:cNvSpPr/>
          <p:nvPr/>
        </p:nvSpPr>
        <p:spPr>
          <a:xfrm>
            <a:off x="3335655" y="3239909"/>
            <a:ext cx="5956796" cy="164084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dirty="0">
                <a:solidFill>
                  <a:srgbClr val="1E46E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AIGC在智能化办公中的应用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3563724" y="1433195"/>
            <a:ext cx="5956796" cy="15747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9600" b="1" dirty="0">
                <a:solidFill>
                  <a:srgbClr val="1E46E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03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 rot="20340000">
            <a:off x="5207353" y="2025906"/>
            <a:ext cx="2808847" cy="684270"/>
          </a:xfrm>
          <a:prstGeom prst="ellipse">
            <a:avLst/>
          </a:prstGeom>
          <a:solidFill>
            <a:srgbClr val="000000">
              <a:alpha val="0"/>
            </a:srgbClr>
          </a:solidFill>
          <a:ln w="19050">
            <a:gradFill flip="none" rotWithShape="1">
              <a:gsLst>
                <a:gs pos="0">
                  <a:srgbClr val="1E46EB">
                    <a:alpha val="0"/>
                  </a:srgbClr>
                </a:gs>
                <a:gs pos="24000">
                  <a:srgbClr val="1E46EB">
                    <a:alpha val="0"/>
                  </a:srgbClr>
                </a:gs>
                <a:gs pos="100000">
                  <a:srgbClr val="1E46EB"/>
                </a:gs>
              </a:gsLst>
              <a:lin ang="5400000" scaled="1"/>
            </a:gradFill>
            <a:prstDash val="solid"/>
          </a:ln>
        </p:spPr>
      </p:sp>
      <p:sp>
        <p:nvSpPr>
          <p:cNvPr id="8" name="Shape 5"/>
          <p:cNvSpPr/>
          <p:nvPr/>
        </p:nvSpPr>
        <p:spPr>
          <a:xfrm>
            <a:off x="6044755" y="2859562"/>
            <a:ext cx="180054" cy="180071"/>
          </a:xfrm>
          <a:prstGeom prst="ellipse">
            <a:avLst/>
          </a:prstGeom>
          <a:solidFill>
            <a:srgbClr val="1E46EB"/>
          </a:solidFill>
        </p:spPr>
      </p:sp>
      <p:sp>
        <p:nvSpPr>
          <p:cNvPr id="9" name="Shape 6"/>
          <p:cNvSpPr/>
          <p:nvPr/>
        </p:nvSpPr>
        <p:spPr>
          <a:xfrm>
            <a:off x="7878727" y="2074041"/>
            <a:ext cx="90027" cy="90036"/>
          </a:xfrm>
          <a:prstGeom prst="ellipse">
            <a:avLst/>
          </a:prstGeom>
          <a:solidFill>
            <a:srgbClr val="1E46EB"/>
          </a:solidFill>
        </p:spPr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5630" y="487045"/>
            <a:ext cx="11160125" cy="6540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rgbClr val="1E46E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智能文档处理与数据分析应用</a:t>
            </a:r>
            <a:endParaRPr lang="en-US" sz="1600" dirty="0"/>
          </a:p>
        </p:txBody>
      </p:sp>
      <p:sp>
        <p:nvSpPr>
          <p:cNvPr id="3" name="Shape 1"/>
          <p:cNvSpPr/>
          <p:nvPr/>
        </p:nvSpPr>
        <p:spPr>
          <a:xfrm>
            <a:off x="318" y="6584950"/>
            <a:ext cx="12191365" cy="152400"/>
          </a:xfrm>
          <a:prstGeom prst="rect">
            <a:avLst/>
          </a:prstGeom>
          <a:solidFill>
            <a:srgbClr val="1CA97E"/>
          </a:solidFill>
        </p:spPr>
      </p:sp>
      <p:sp>
        <p:nvSpPr>
          <p:cNvPr id="4" name="Shape 2"/>
          <p:cNvSpPr/>
          <p:nvPr/>
        </p:nvSpPr>
        <p:spPr>
          <a:xfrm>
            <a:off x="318" y="6705600"/>
            <a:ext cx="12191365" cy="152400"/>
          </a:xfrm>
          <a:prstGeom prst="rect">
            <a:avLst/>
          </a:prstGeom>
          <a:solidFill>
            <a:srgbClr val="1E46EB"/>
          </a:solidFill>
        </p:spPr>
      </p:sp>
      <p:sp>
        <p:nvSpPr>
          <p:cNvPr id="5" name="Shape 3"/>
          <p:cNvSpPr/>
          <p:nvPr/>
        </p:nvSpPr>
        <p:spPr>
          <a:xfrm>
            <a:off x="0" y="465455"/>
            <a:ext cx="437515" cy="647700"/>
          </a:xfrm>
          <a:prstGeom prst="rect">
            <a:avLst/>
          </a:prstGeom>
          <a:solidFill>
            <a:srgbClr val="1E46EB"/>
          </a:solidFill>
        </p:spPr>
      </p:sp>
      <p:sp>
        <p:nvSpPr>
          <p:cNvPr id="6" name="Shape 4"/>
          <p:cNvSpPr/>
          <p:nvPr/>
        </p:nvSpPr>
        <p:spPr>
          <a:xfrm>
            <a:off x="488315" y="465455"/>
            <a:ext cx="76200" cy="647700"/>
          </a:xfrm>
          <a:prstGeom prst="rect">
            <a:avLst/>
          </a:prstGeom>
          <a:solidFill>
            <a:srgbClr val="1E46EB"/>
          </a:solidFill>
        </p:spPr>
      </p:sp>
      <p:pic>
        <p:nvPicPr>
          <p:cNvPr id="7" name="Image 0" descr="https://kimi-img.moonshot.cn/pub/slides/slides_tmpl/image/25-09-04-17:02:53-d2slbfe1bb2p4onbqko0.png"/>
          <p:cNvPicPr>
            <a:picLocks noChangeAspect="1"/>
          </p:cNvPicPr>
          <p:nvPr/>
        </p:nvPicPr>
        <p:blipFill>
          <a:blip r:embed="rId1"/>
          <a:srcRect l="18" r="18"/>
          <a:stretch>
            <a:fillRect/>
          </a:stretch>
        </p:blipFill>
        <p:spPr>
          <a:xfrm flipH="1">
            <a:off x="767080" y="3754755"/>
            <a:ext cx="3467100" cy="2216785"/>
          </a:xfrm>
          <a:prstGeom prst="rect">
            <a:avLst/>
          </a:prstGeom>
        </p:spPr>
      </p:pic>
      <p:sp>
        <p:nvSpPr>
          <p:cNvPr id="8" name="Shape 5"/>
          <p:cNvSpPr/>
          <p:nvPr/>
        </p:nvSpPr>
        <p:spPr>
          <a:xfrm>
            <a:off x="4410075" y="3754755"/>
            <a:ext cx="6898005" cy="2216785"/>
          </a:xfrm>
          <a:prstGeom prst="roundRect">
            <a:avLst>
              <a:gd name="adj" fmla="val 5520"/>
            </a:avLst>
          </a:prstGeom>
          <a:solidFill>
            <a:srgbClr val="1CA97E"/>
          </a:solidFill>
        </p:spPr>
      </p:sp>
      <p:sp>
        <p:nvSpPr>
          <p:cNvPr id="9" name="Shape 6"/>
          <p:cNvSpPr/>
          <p:nvPr/>
        </p:nvSpPr>
        <p:spPr>
          <a:xfrm rot="16200000">
            <a:off x="3799840" y="-734060"/>
            <a:ext cx="36195" cy="5939790"/>
          </a:xfrm>
          <a:prstGeom prst="rect">
            <a:avLst/>
          </a:prstGeom>
          <a:gradFill flip="none" rotWithShape="1">
            <a:gsLst>
              <a:gs pos="0">
                <a:srgbClr val="9EBDF6">
                  <a:alpha val="0"/>
                </a:srgbClr>
              </a:gs>
              <a:gs pos="100000">
                <a:srgbClr val="1E46EB"/>
              </a:gs>
            </a:gsLst>
            <a:lin ang="16200000" scaled="1"/>
          </a:gradFill>
        </p:spPr>
      </p:sp>
      <p:sp>
        <p:nvSpPr>
          <p:cNvPr id="10" name="Text 7"/>
          <p:cNvSpPr/>
          <p:nvPr/>
        </p:nvSpPr>
        <p:spPr>
          <a:xfrm>
            <a:off x="819150" y="1655445"/>
            <a:ext cx="10554970" cy="5244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2800" b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智能文档处理</a:t>
            </a:r>
            <a:endParaRPr lang="en-US" sz="1600" dirty="0"/>
          </a:p>
        </p:txBody>
      </p:sp>
      <p:sp>
        <p:nvSpPr>
          <p:cNvPr id="11" name="Text 8"/>
          <p:cNvSpPr/>
          <p:nvPr/>
        </p:nvSpPr>
        <p:spPr>
          <a:xfrm>
            <a:off x="819150" y="2330450"/>
            <a:ext cx="10554335" cy="8044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18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AIGC实现文档自动撰写、智能润色、多语种翻译与摘要生成，显著提升文本处理效率与质量，降低专业写作门槛。</a:t>
            </a:r>
            <a:endParaRPr lang="en-US" sz="1600" dirty="0"/>
          </a:p>
        </p:txBody>
      </p:sp>
      <p:sp>
        <p:nvSpPr>
          <p:cNvPr id="12" name="Text 9"/>
          <p:cNvSpPr/>
          <p:nvPr/>
        </p:nvSpPr>
        <p:spPr>
          <a:xfrm>
            <a:off x="4566920" y="3982720"/>
            <a:ext cx="6375600" cy="39485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20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数据分析与可视化</a:t>
            </a:r>
            <a:endParaRPr lang="en-US" sz="1600" dirty="0"/>
          </a:p>
        </p:txBody>
      </p:sp>
      <p:sp>
        <p:nvSpPr>
          <p:cNvPr id="13" name="Text 10"/>
          <p:cNvSpPr/>
          <p:nvPr/>
        </p:nvSpPr>
        <p:spPr>
          <a:xfrm>
            <a:off x="4566920" y="4432935"/>
            <a:ext cx="6377305" cy="72544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16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自动识别数据结构，生成专业报表与可视化图表，提供数据解读与洞察分析，使非技术人员也能高效完成数据分析任务。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5630" y="487045"/>
            <a:ext cx="11160125" cy="6540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rgbClr val="1E46E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智能演示文稿与多媒体内容创作</a:t>
            </a:r>
            <a:endParaRPr lang="en-US" sz="1600" dirty="0"/>
          </a:p>
        </p:txBody>
      </p:sp>
      <p:sp>
        <p:nvSpPr>
          <p:cNvPr id="3" name="Shape 1"/>
          <p:cNvSpPr/>
          <p:nvPr/>
        </p:nvSpPr>
        <p:spPr>
          <a:xfrm>
            <a:off x="318" y="6584950"/>
            <a:ext cx="12191365" cy="152400"/>
          </a:xfrm>
          <a:prstGeom prst="rect">
            <a:avLst/>
          </a:prstGeom>
          <a:solidFill>
            <a:srgbClr val="1CA97E"/>
          </a:solidFill>
        </p:spPr>
      </p:sp>
      <p:sp>
        <p:nvSpPr>
          <p:cNvPr id="4" name="Shape 2"/>
          <p:cNvSpPr/>
          <p:nvPr/>
        </p:nvSpPr>
        <p:spPr>
          <a:xfrm>
            <a:off x="318" y="6705600"/>
            <a:ext cx="12191365" cy="152400"/>
          </a:xfrm>
          <a:prstGeom prst="rect">
            <a:avLst/>
          </a:prstGeom>
          <a:solidFill>
            <a:srgbClr val="1E46EB"/>
          </a:solidFill>
        </p:spPr>
      </p:sp>
      <p:sp>
        <p:nvSpPr>
          <p:cNvPr id="5" name="Shape 3"/>
          <p:cNvSpPr/>
          <p:nvPr/>
        </p:nvSpPr>
        <p:spPr>
          <a:xfrm>
            <a:off x="0" y="465455"/>
            <a:ext cx="437515" cy="647700"/>
          </a:xfrm>
          <a:prstGeom prst="rect">
            <a:avLst/>
          </a:prstGeom>
          <a:solidFill>
            <a:srgbClr val="1E46EB"/>
          </a:solidFill>
        </p:spPr>
      </p:sp>
      <p:sp>
        <p:nvSpPr>
          <p:cNvPr id="6" name="Shape 4"/>
          <p:cNvSpPr/>
          <p:nvPr/>
        </p:nvSpPr>
        <p:spPr>
          <a:xfrm>
            <a:off x="488315" y="465455"/>
            <a:ext cx="76200" cy="647700"/>
          </a:xfrm>
          <a:prstGeom prst="rect">
            <a:avLst/>
          </a:prstGeom>
          <a:solidFill>
            <a:srgbClr val="1E46EB"/>
          </a:solidFill>
        </p:spPr>
      </p:sp>
      <p:sp>
        <p:nvSpPr>
          <p:cNvPr id="7" name="Shape 5"/>
          <p:cNvSpPr/>
          <p:nvPr/>
        </p:nvSpPr>
        <p:spPr>
          <a:xfrm>
            <a:off x="1215390" y="1849120"/>
            <a:ext cx="4457065" cy="184785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9050">
            <a:solidFill>
              <a:srgbClr val="1E46EB"/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1739265" y="1630680"/>
            <a:ext cx="3409950" cy="369570"/>
          </a:xfrm>
          <a:prstGeom prst="roundRect">
            <a:avLst>
              <a:gd name="adj" fmla="val 16667"/>
            </a:avLst>
          </a:prstGeom>
          <a:solidFill>
            <a:srgbClr val="1E46EB"/>
          </a:solidFill>
        </p:spPr>
      </p:sp>
      <p:sp>
        <p:nvSpPr>
          <p:cNvPr id="9" name="Shape 7"/>
          <p:cNvSpPr/>
          <p:nvPr/>
        </p:nvSpPr>
        <p:spPr>
          <a:xfrm>
            <a:off x="6358890" y="1849120"/>
            <a:ext cx="4457065" cy="184785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9050">
            <a:solidFill>
              <a:srgbClr val="1E46EB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6882765" y="1630680"/>
            <a:ext cx="3409950" cy="369570"/>
          </a:xfrm>
          <a:prstGeom prst="roundRect">
            <a:avLst>
              <a:gd name="adj" fmla="val 16667"/>
            </a:avLst>
          </a:prstGeom>
          <a:solidFill>
            <a:srgbClr val="1E46EB"/>
          </a:solidFill>
        </p:spPr>
      </p:sp>
      <p:sp>
        <p:nvSpPr>
          <p:cNvPr id="11" name="Shape 9"/>
          <p:cNvSpPr/>
          <p:nvPr/>
        </p:nvSpPr>
        <p:spPr>
          <a:xfrm>
            <a:off x="1215390" y="4262120"/>
            <a:ext cx="4457065" cy="184785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9050">
            <a:solidFill>
              <a:srgbClr val="1CA97E"/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1739265" y="4043877"/>
            <a:ext cx="3409950" cy="369373"/>
          </a:xfrm>
          <a:prstGeom prst="roundRect">
            <a:avLst>
              <a:gd name="adj" fmla="val 16667"/>
            </a:avLst>
          </a:prstGeom>
          <a:solidFill>
            <a:srgbClr val="1CA97E"/>
          </a:solidFill>
        </p:spPr>
      </p:sp>
      <p:sp>
        <p:nvSpPr>
          <p:cNvPr id="13" name="Shape 11"/>
          <p:cNvSpPr/>
          <p:nvPr/>
        </p:nvSpPr>
        <p:spPr>
          <a:xfrm>
            <a:off x="6371590" y="4262120"/>
            <a:ext cx="4457065" cy="184785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9050">
            <a:solidFill>
              <a:srgbClr val="1CA97E"/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6895465" y="4043877"/>
            <a:ext cx="3409950" cy="369373"/>
          </a:xfrm>
          <a:prstGeom prst="roundRect">
            <a:avLst>
              <a:gd name="adj" fmla="val 16667"/>
            </a:avLst>
          </a:prstGeom>
          <a:solidFill>
            <a:srgbClr val="1CA97E"/>
          </a:solidFill>
        </p:spPr>
      </p:sp>
      <p:sp>
        <p:nvSpPr>
          <p:cNvPr id="15" name="Text 13"/>
          <p:cNvSpPr/>
          <p:nvPr/>
        </p:nvSpPr>
        <p:spPr>
          <a:xfrm>
            <a:off x="1817370" y="1623695"/>
            <a:ext cx="3221990" cy="367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18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PPT智能生成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1289685" y="2143125"/>
            <a:ext cx="4262755" cy="6440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大纲自动转PPT，智能匹配模板，保持风格统一，大幅缩短演示文稿制作周期。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1817666" y="4036695"/>
            <a:ext cx="3222278" cy="367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18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文案辅助撰写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1289674" y="4556125"/>
            <a:ext cx="4262864" cy="6440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根据主题自动生成演讲文案与要点提炼，提升内容专业性与表达效果。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6960870" y="1623695"/>
            <a:ext cx="3221990" cy="367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18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图像智能生成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6433185" y="2143125"/>
            <a:ext cx="4262755" cy="6440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基于描述自动生成配图、插图与视觉素材，丰富演示内容表现力。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6973866" y="4036695"/>
            <a:ext cx="3222278" cy="367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18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音视频辅助创作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6445874" y="4556125"/>
            <a:ext cx="4262864" cy="6440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支持视频脚本撰写、音频合成与剪辑建议，实现多媒体内容的一站式智能生产。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4-17:02:52-d2slbf61bb2p4onbqkk0.png"/>
          <p:cNvPicPr>
            <a:picLocks noChangeAspect="1"/>
          </p:cNvPicPr>
          <p:nvPr/>
        </p:nvPicPr>
        <p:blipFill>
          <a:blip r:embed="rId1"/>
          <a:srcRect t="78" b="78"/>
          <a:stretch>
            <a:fillRect/>
          </a:stretch>
        </p:blipFill>
        <p:spPr>
          <a:xfrm>
            <a:off x="3829050" y="1598930"/>
            <a:ext cx="8362950" cy="244094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95630" y="487045"/>
            <a:ext cx="11160125" cy="6540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rgbClr val="1E46E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智能编程辅助与代码生成应用</a:t>
            </a:r>
            <a:endParaRPr lang="en-US" sz="1600" dirty="0"/>
          </a:p>
        </p:txBody>
      </p:sp>
      <p:sp>
        <p:nvSpPr>
          <p:cNvPr id="4" name="Shape 1"/>
          <p:cNvSpPr/>
          <p:nvPr/>
        </p:nvSpPr>
        <p:spPr>
          <a:xfrm>
            <a:off x="318" y="6584950"/>
            <a:ext cx="12191365" cy="152400"/>
          </a:xfrm>
          <a:prstGeom prst="rect">
            <a:avLst/>
          </a:prstGeom>
          <a:solidFill>
            <a:srgbClr val="1CA97E"/>
          </a:solidFill>
        </p:spPr>
      </p:sp>
      <p:sp>
        <p:nvSpPr>
          <p:cNvPr id="5" name="Shape 2"/>
          <p:cNvSpPr/>
          <p:nvPr/>
        </p:nvSpPr>
        <p:spPr>
          <a:xfrm>
            <a:off x="318" y="6705600"/>
            <a:ext cx="12191365" cy="152400"/>
          </a:xfrm>
          <a:prstGeom prst="rect">
            <a:avLst/>
          </a:prstGeom>
          <a:solidFill>
            <a:srgbClr val="1E46EB"/>
          </a:solidFill>
        </p:spPr>
      </p:sp>
      <p:sp>
        <p:nvSpPr>
          <p:cNvPr id="6" name="Shape 3"/>
          <p:cNvSpPr/>
          <p:nvPr/>
        </p:nvSpPr>
        <p:spPr>
          <a:xfrm>
            <a:off x="0" y="465455"/>
            <a:ext cx="437515" cy="647700"/>
          </a:xfrm>
          <a:prstGeom prst="rect">
            <a:avLst/>
          </a:prstGeom>
          <a:solidFill>
            <a:srgbClr val="1E46EB"/>
          </a:solidFill>
        </p:spPr>
      </p:sp>
      <p:sp>
        <p:nvSpPr>
          <p:cNvPr id="7" name="Shape 4"/>
          <p:cNvSpPr/>
          <p:nvPr/>
        </p:nvSpPr>
        <p:spPr>
          <a:xfrm>
            <a:off x="488315" y="465455"/>
            <a:ext cx="76200" cy="647700"/>
          </a:xfrm>
          <a:prstGeom prst="rect">
            <a:avLst/>
          </a:prstGeom>
          <a:solidFill>
            <a:srgbClr val="1E46EB"/>
          </a:solidFill>
        </p:spPr>
      </p:sp>
      <p:sp>
        <p:nvSpPr>
          <p:cNvPr id="8" name="Shape 5"/>
          <p:cNvSpPr/>
          <p:nvPr/>
        </p:nvSpPr>
        <p:spPr>
          <a:xfrm>
            <a:off x="10795" y="1615440"/>
            <a:ext cx="3619500" cy="2439670"/>
          </a:xfrm>
          <a:prstGeom prst="rect">
            <a:avLst/>
          </a:prstGeom>
          <a:solidFill>
            <a:srgbClr val="1E46EB"/>
          </a:solidFill>
        </p:spPr>
      </p:sp>
      <p:sp>
        <p:nvSpPr>
          <p:cNvPr id="9" name="Text 6"/>
          <p:cNvSpPr/>
          <p:nvPr/>
        </p:nvSpPr>
        <p:spPr>
          <a:xfrm>
            <a:off x="471805" y="2302510"/>
            <a:ext cx="2958465" cy="11175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全链路编程辅助</a:t>
            </a:r>
            <a:endParaRPr lang="en-US" sz="1600" dirty="0"/>
          </a:p>
        </p:txBody>
      </p:sp>
      <p:sp>
        <p:nvSpPr>
          <p:cNvPr id="10" name="Text 7"/>
          <p:cNvSpPr/>
          <p:nvPr/>
        </p:nvSpPr>
        <p:spPr>
          <a:xfrm>
            <a:off x="803275" y="4657090"/>
            <a:ext cx="10499090" cy="11610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18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IGC为开发者提供代码自动生成、实时代码补全、智能注释生成与调试建议等全方位支持。通过自然语言描述即可生成可执行代码，显著降低编程学习门槛，提升开发效率，使开发者能够聚焦架构设计与业务逻辑等核心环节，推动智能化办公向专业技术领域深度延伸。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4-17:02:52-d2slbf61bb2p4onbqkj0.png"/>
          <p:cNvPicPr>
            <a:picLocks noChangeAspect="1"/>
          </p:cNvPicPr>
          <p:nvPr/>
        </p:nvPicPr>
        <p:blipFill>
          <a:blip r:embed="rId1"/>
          <a:srcRect l="13" r="13"/>
          <a:stretch>
            <a:fillRect/>
          </a:stretch>
        </p:blipFill>
        <p:spPr>
          <a:xfrm>
            <a:off x="-635" y="0"/>
            <a:ext cx="12207240" cy="6832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318" y="6584950"/>
            <a:ext cx="12191365" cy="152400"/>
          </a:xfrm>
          <a:prstGeom prst="rect">
            <a:avLst/>
          </a:prstGeom>
          <a:solidFill>
            <a:srgbClr val="1CA97E"/>
          </a:solidFill>
        </p:spPr>
      </p:sp>
      <p:sp>
        <p:nvSpPr>
          <p:cNvPr id="4" name="Shape 1"/>
          <p:cNvSpPr/>
          <p:nvPr/>
        </p:nvSpPr>
        <p:spPr>
          <a:xfrm>
            <a:off x="318" y="6705600"/>
            <a:ext cx="12191365" cy="152400"/>
          </a:xfrm>
          <a:prstGeom prst="rect">
            <a:avLst/>
          </a:prstGeom>
          <a:solidFill>
            <a:srgbClr val="1E46EB"/>
          </a:solidFill>
        </p:spPr>
      </p:sp>
      <p:sp>
        <p:nvSpPr>
          <p:cNvPr id="5" name="Text 2"/>
          <p:cNvSpPr/>
          <p:nvPr/>
        </p:nvSpPr>
        <p:spPr>
          <a:xfrm>
            <a:off x="3335655" y="3239909"/>
            <a:ext cx="5956796" cy="164084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dirty="0">
                <a:solidFill>
                  <a:srgbClr val="1E46E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AIGC时代数字化人才的培养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3563724" y="1433195"/>
            <a:ext cx="5956796" cy="15747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9600" b="1" dirty="0">
                <a:solidFill>
                  <a:srgbClr val="1E46E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04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 rot="20340000">
            <a:off x="5207353" y="2025906"/>
            <a:ext cx="2808847" cy="684270"/>
          </a:xfrm>
          <a:prstGeom prst="ellipse">
            <a:avLst/>
          </a:prstGeom>
          <a:solidFill>
            <a:srgbClr val="000000">
              <a:alpha val="0"/>
            </a:srgbClr>
          </a:solidFill>
          <a:ln w="19050">
            <a:gradFill flip="none" rotWithShape="1">
              <a:gsLst>
                <a:gs pos="0">
                  <a:srgbClr val="1E46EB">
                    <a:alpha val="0"/>
                  </a:srgbClr>
                </a:gs>
                <a:gs pos="24000">
                  <a:srgbClr val="1E46EB">
                    <a:alpha val="0"/>
                  </a:srgbClr>
                </a:gs>
                <a:gs pos="100000">
                  <a:srgbClr val="1E46EB"/>
                </a:gs>
              </a:gsLst>
              <a:lin ang="5400000" scaled="1"/>
            </a:gradFill>
            <a:prstDash val="solid"/>
          </a:ln>
        </p:spPr>
      </p:sp>
      <p:sp>
        <p:nvSpPr>
          <p:cNvPr id="8" name="Shape 5"/>
          <p:cNvSpPr/>
          <p:nvPr/>
        </p:nvSpPr>
        <p:spPr>
          <a:xfrm>
            <a:off x="6044755" y="2859562"/>
            <a:ext cx="180054" cy="180071"/>
          </a:xfrm>
          <a:prstGeom prst="ellipse">
            <a:avLst/>
          </a:prstGeom>
          <a:solidFill>
            <a:srgbClr val="1E46EB"/>
          </a:solidFill>
        </p:spPr>
      </p:sp>
      <p:sp>
        <p:nvSpPr>
          <p:cNvPr id="9" name="Shape 6"/>
          <p:cNvSpPr/>
          <p:nvPr/>
        </p:nvSpPr>
        <p:spPr>
          <a:xfrm>
            <a:off x="7878727" y="2074041"/>
            <a:ext cx="90027" cy="90036"/>
          </a:xfrm>
          <a:prstGeom prst="ellipse">
            <a:avLst/>
          </a:prstGeom>
          <a:solidFill>
            <a:srgbClr val="1E46EB"/>
          </a:solidFill>
        </p:spPr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547110" y="1637030"/>
            <a:ext cx="913130" cy="913130"/>
          </a:xfrm>
          <a:prstGeom prst="ellipse">
            <a:avLst/>
          </a:prstGeom>
          <a:solidFill>
            <a:srgbClr val="1CA97E"/>
          </a:solidFill>
        </p:spPr>
      </p:sp>
      <p:sp>
        <p:nvSpPr>
          <p:cNvPr id="3" name="Shape 1"/>
          <p:cNvSpPr/>
          <p:nvPr/>
        </p:nvSpPr>
        <p:spPr>
          <a:xfrm>
            <a:off x="4036060" y="3326130"/>
            <a:ext cx="913130" cy="913130"/>
          </a:xfrm>
          <a:prstGeom prst="ellipse">
            <a:avLst/>
          </a:prstGeom>
          <a:solidFill>
            <a:srgbClr val="1CA97E"/>
          </a:solidFill>
        </p:spPr>
      </p:sp>
      <p:sp>
        <p:nvSpPr>
          <p:cNvPr id="4" name="Shape 2"/>
          <p:cNvSpPr/>
          <p:nvPr/>
        </p:nvSpPr>
        <p:spPr>
          <a:xfrm>
            <a:off x="3547110" y="5015230"/>
            <a:ext cx="913130" cy="913130"/>
          </a:xfrm>
          <a:prstGeom prst="ellipse">
            <a:avLst/>
          </a:prstGeom>
          <a:solidFill>
            <a:srgbClr val="1CA97E"/>
          </a:solidFill>
        </p:spPr>
      </p:sp>
      <p:sp>
        <p:nvSpPr>
          <p:cNvPr id="5" name="Text 3"/>
          <p:cNvSpPr/>
          <p:nvPr/>
        </p:nvSpPr>
        <p:spPr>
          <a:xfrm>
            <a:off x="595630" y="487045"/>
            <a:ext cx="11160125" cy="6540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rgbClr val="1E46E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数字化人才的核心素养要求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318" y="6584950"/>
            <a:ext cx="12191365" cy="152400"/>
          </a:xfrm>
          <a:prstGeom prst="rect">
            <a:avLst/>
          </a:prstGeom>
          <a:solidFill>
            <a:srgbClr val="1CA97E"/>
          </a:solidFill>
        </p:spPr>
      </p:sp>
      <p:sp>
        <p:nvSpPr>
          <p:cNvPr id="7" name="Shape 5"/>
          <p:cNvSpPr/>
          <p:nvPr/>
        </p:nvSpPr>
        <p:spPr>
          <a:xfrm>
            <a:off x="318" y="6705600"/>
            <a:ext cx="12191365" cy="152400"/>
          </a:xfrm>
          <a:prstGeom prst="rect">
            <a:avLst/>
          </a:prstGeom>
          <a:solidFill>
            <a:srgbClr val="1E46EB"/>
          </a:solidFill>
        </p:spPr>
      </p:sp>
      <p:sp>
        <p:nvSpPr>
          <p:cNvPr id="8" name="Shape 6"/>
          <p:cNvSpPr/>
          <p:nvPr/>
        </p:nvSpPr>
        <p:spPr>
          <a:xfrm>
            <a:off x="0" y="465455"/>
            <a:ext cx="437515" cy="647700"/>
          </a:xfrm>
          <a:prstGeom prst="rect">
            <a:avLst/>
          </a:prstGeom>
          <a:solidFill>
            <a:srgbClr val="1E46EB"/>
          </a:solidFill>
        </p:spPr>
      </p:sp>
      <p:sp>
        <p:nvSpPr>
          <p:cNvPr id="9" name="Shape 7"/>
          <p:cNvSpPr/>
          <p:nvPr/>
        </p:nvSpPr>
        <p:spPr>
          <a:xfrm>
            <a:off x="488315" y="465455"/>
            <a:ext cx="76200" cy="647700"/>
          </a:xfrm>
          <a:prstGeom prst="rect">
            <a:avLst/>
          </a:prstGeom>
          <a:solidFill>
            <a:srgbClr val="1E46EB"/>
          </a:solidFill>
        </p:spPr>
      </p:sp>
      <p:sp>
        <p:nvSpPr>
          <p:cNvPr id="10" name="Shape 8"/>
          <p:cNvSpPr/>
          <p:nvPr/>
        </p:nvSpPr>
        <p:spPr>
          <a:xfrm rot="5400000">
            <a:off x="0" y="2082165"/>
            <a:ext cx="3714750" cy="371475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1E46EB"/>
          </a:solidFill>
        </p:spPr>
      </p:sp>
      <p:pic>
        <p:nvPicPr>
          <p:cNvPr id="11" name="Image 0" descr="https://kimi-img.moonshot.cn/pub/slides/slides_tmpl/image/25-09-04-17:02:55-d2slbfu1bb2p4onbqkqg.png"/>
          <p:cNvPicPr>
            <a:picLocks noChangeAspect="1"/>
          </p:cNvPicPr>
          <p:nvPr/>
        </p:nvPicPr>
        <p:blipFill>
          <a:blip r:embed="rId1">
            <a:alphaModFix amt="78000"/>
          </a:blip>
          <a:srcRect l="10" r="10"/>
          <a:stretch>
            <a:fillRect/>
          </a:stretch>
        </p:blipFill>
        <p:spPr>
          <a:xfrm>
            <a:off x="421640" y="2414588"/>
            <a:ext cx="3055620" cy="3049905"/>
          </a:xfrm>
          <a:prstGeom prst="ellipse">
            <a:avLst/>
          </a:prstGeom>
        </p:spPr>
      </p:pic>
      <p:sp>
        <p:nvSpPr>
          <p:cNvPr id="12" name="Text 9"/>
          <p:cNvSpPr/>
          <p:nvPr/>
        </p:nvSpPr>
        <p:spPr>
          <a:xfrm>
            <a:off x="3571875" y="1804670"/>
            <a:ext cx="863600" cy="539750"/>
          </a:xfrm>
          <a:prstGeom prst="rect">
            <a:avLst/>
          </a:prstGeom>
          <a:noFill/>
        </p:spPr>
        <p:txBody>
          <a:bodyPr wrap="square" lIns="91440" tIns="45720" rIns="91440" bIns="45720" rtlCol="0" anchor="t"/>
          <a:lstStyle/>
          <a:p>
            <a:pPr algn="ctr">
              <a:lnSpc>
                <a:spcPct val="100000"/>
              </a:lnSpc>
            </a:pPr>
            <a:r>
              <a:rPr lang="en-US" sz="32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01</a:t>
            </a:r>
            <a:endParaRPr lang="en-US" sz="1600" dirty="0"/>
          </a:p>
        </p:txBody>
      </p:sp>
      <p:sp>
        <p:nvSpPr>
          <p:cNvPr id="13" name="Text 10"/>
          <p:cNvSpPr/>
          <p:nvPr/>
        </p:nvSpPr>
        <p:spPr>
          <a:xfrm>
            <a:off x="4516120" y="1638935"/>
            <a:ext cx="6651625" cy="367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1800" b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数字化思维与意识</a:t>
            </a:r>
            <a:endParaRPr lang="en-US" sz="1600" dirty="0"/>
          </a:p>
        </p:txBody>
      </p:sp>
      <p:sp>
        <p:nvSpPr>
          <p:cNvPr id="14" name="Text 11"/>
          <p:cNvSpPr/>
          <p:nvPr/>
        </p:nvSpPr>
        <p:spPr>
          <a:xfrm>
            <a:off x="4516120" y="2012315"/>
            <a:ext cx="6651625" cy="37877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14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关注技术发展趋势，培养数据驱动决策思维，建立数字化问题分析框架。</a:t>
            </a:r>
            <a:endParaRPr lang="en-US" sz="1600" dirty="0"/>
          </a:p>
        </p:txBody>
      </p:sp>
      <p:sp>
        <p:nvSpPr>
          <p:cNvPr id="15" name="Text 12"/>
          <p:cNvSpPr/>
          <p:nvPr/>
        </p:nvSpPr>
        <p:spPr>
          <a:xfrm>
            <a:off x="4060825" y="3493770"/>
            <a:ext cx="863600" cy="539750"/>
          </a:xfrm>
          <a:prstGeom prst="rect">
            <a:avLst/>
          </a:prstGeom>
          <a:noFill/>
        </p:spPr>
        <p:txBody>
          <a:bodyPr wrap="square" lIns="91440" tIns="45720" rIns="91440" bIns="45720" rtlCol="0" anchor="t"/>
          <a:lstStyle/>
          <a:p>
            <a:pPr algn="ctr">
              <a:lnSpc>
                <a:spcPct val="100000"/>
              </a:lnSpc>
            </a:pPr>
            <a:r>
              <a:rPr lang="en-US" sz="32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02</a:t>
            </a:r>
            <a:endParaRPr lang="en-US" sz="1600" dirty="0"/>
          </a:p>
        </p:txBody>
      </p:sp>
      <p:sp>
        <p:nvSpPr>
          <p:cNvPr id="16" name="Text 13"/>
          <p:cNvSpPr/>
          <p:nvPr/>
        </p:nvSpPr>
        <p:spPr>
          <a:xfrm>
            <a:off x="5005070" y="3328035"/>
            <a:ext cx="6651625" cy="367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1800" b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信息素养与工具能力</a:t>
            </a:r>
            <a:endParaRPr lang="en-US" sz="1600" dirty="0"/>
          </a:p>
        </p:txBody>
      </p:sp>
      <p:sp>
        <p:nvSpPr>
          <p:cNvPr id="17" name="Text 14"/>
          <p:cNvSpPr/>
          <p:nvPr/>
        </p:nvSpPr>
        <p:spPr>
          <a:xfrm>
            <a:off x="5005070" y="3701415"/>
            <a:ext cx="6651625" cy="37877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14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具备信息真伪辨别能力与批判性思维，熟练掌握办公软件与AIGC工具应用技能。</a:t>
            </a:r>
            <a:endParaRPr lang="en-US" sz="1600" dirty="0"/>
          </a:p>
        </p:txBody>
      </p:sp>
      <p:sp>
        <p:nvSpPr>
          <p:cNvPr id="18" name="Text 15"/>
          <p:cNvSpPr/>
          <p:nvPr/>
        </p:nvSpPr>
        <p:spPr>
          <a:xfrm>
            <a:off x="3571875" y="5182870"/>
            <a:ext cx="863600" cy="539750"/>
          </a:xfrm>
          <a:prstGeom prst="rect">
            <a:avLst/>
          </a:prstGeom>
          <a:noFill/>
        </p:spPr>
        <p:txBody>
          <a:bodyPr wrap="square" lIns="91440" tIns="45720" rIns="91440" bIns="45720" rtlCol="0" anchor="t"/>
          <a:lstStyle/>
          <a:p>
            <a:pPr algn="ctr">
              <a:lnSpc>
                <a:spcPct val="100000"/>
              </a:lnSpc>
            </a:pPr>
            <a:r>
              <a:rPr lang="en-US" sz="32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03</a:t>
            </a:r>
            <a:endParaRPr lang="en-US" sz="1600" dirty="0"/>
          </a:p>
        </p:txBody>
      </p:sp>
      <p:sp>
        <p:nvSpPr>
          <p:cNvPr id="19" name="Text 16"/>
          <p:cNvSpPr/>
          <p:nvPr/>
        </p:nvSpPr>
        <p:spPr>
          <a:xfrm>
            <a:off x="4516120" y="5017135"/>
            <a:ext cx="6651625" cy="367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1800" b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持续学习与安全意识</a:t>
            </a:r>
            <a:endParaRPr lang="en-US" sz="1600" dirty="0"/>
          </a:p>
        </p:txBody>
      </p:sp>
      <p:sp>
        <p:nvSpPr>
          <p:cNvPr id="20" name="Text 17"/>
          <p:cNvSpPr/>
          <p:nvPr/>
        </p:nvSpPr>
        <p:spPr>
          <a:xfrm>
            <a:off x="4516120" y="5390515"/>
            <a:ext cx="6651625" cy="37877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14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保持终身学习态度，快速适应技术变化，遵守伦理规范，强化数据隐私保护意识。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31495" y="622935"/>
            <a:ext cx="11160125" cy="6540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rgbClr val="1E46E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数字化人才培养的路径与策略</a:t>
            </a:r>
            <a:endParaRPr lang="en-US" sz="1600" dirty="0"/>
          </a:p>
        </p:txBody>
      </p:sp>
      <p:sp>
        <p:nvSpPr>
          <p:cNvPr id="3" name="Shape 1"/>
          <p:cNvSpPr/>
          <p:nvPr/>
        </p:nvSpPr>
        <p:spPr>
          <a:xfrm>
            <a:off x="318" y="6584950"/>
            <a:ext cx="12191365" cy="152400"/>
          </a:xfrm>
          <a:prstGeom prst="rect">
            <a:avLst/>
          </a:prstGeom>
          <a:solidFill>
            <a:srgbClr val="1CA97E"/>
          </a:solidFill>
        </p:spPr>
      </p:sp>
      <p:sp>
        <p:nvSpPr>
          <p:cNvPr id="4" name="Shape 2"/>
          <p:cNvSpPr/>
          <p:nvPr/>
        </p:nvSpPr>
        <p:spPr>
          <a:xfrm>
            <a:off x="318" y="6705600"/>
            <a:ext cx="12191365" cy="152400"/>
          </a:xfrm>
          <a:prstGeom prst="rect">
            <a:avLst/>
          </a:prstGeom>
          <a:solidFill>
            <a:srgbClr val="1E46EB"/>
          </a:solidFill>
        </p:spPr>
      </p:sp>
      <p:sp>
        <p:nvSpPr>
          <p:cNvPr id="5" name="Shape 3"/>
          <p:cNvSpPr/>
          <p:nvPr/>
        </p:nvSpPr>
        <p:spPr>
          <a:xfrm>
            <a:off x="0" y="465455"/>
            <a:ext cx="437515" cy="647700"/>
          </a:xfrm>
          <a:prstGeom prst="rect">
            <a:avLst/>
          </a:prstGeom>
          <a:solidFill>
            <a:srgbClr val="1E46EB"/>
          </a:solidFill>
        </p:spPr>
      </p:sp>
      <p:sp>
        <p:nvSpPr>
          <p:cNvPr id="6" name="Shape 4"/>
          <p:cNvSpPr/>
          <p:nvPr/>
        </p:nvSpPr>
        <p:spPr>
          <a:xfrm>
            <a:off x="488315" y="465455"/>
            <a:ext cx="76200" cy="647700"/>
          </a:xfrm>
          <a:prstGeom prst="rect">
            <a:avLst/>
          </a:prstGeom>
          <a:solidFill>
            <a:srgbClr val="1E46EB"/>
          </a:solidFill>
        </p:spPr>
      </p:sp>
      <p:sp>
        <p:nvSpPr>
          <p:cNvPr id="7" name="Shape 5"/>
          <p:cNvSpPr/>
          <p:nvPr/>
        </p:nvSpPr>
        <p:spPr>
          <a:xfrm>
            <a:off x="3119755" y="1664335"/>
            <a:ext cx="8328025" cy="2134870"/>
          </a:xfrm>
          <a:prstGeom prst="rect">
            <a:avLst/>
          </a:prstGeom>
          <a:solidFill>
            <a:srgbClr val="1E46EB"/>
          </a:solidFill>
        </p:spPr>
      </p:sp>
      <p:pic>
        <p:nvPicPr>
          <p:cNvPr id="8" name="Image 0" descr="https://kimi-img.moonshot.cn/pub/slides/slides_tmpl/image/25-09-04-17:02:53-d2slbfe1bb2p4onbqklg.png"/>
          <p:cNvPicPr>
            <a:picLocks noChangeAspect="1"/>
          </p:cNvPicPr>
          <p:nvPr/>
        </p:nvPicPr>
        <p:blipFill>
          <a:blip r:embed="rId1"/>
          <a:srcRect t="83" b="83"/>
          <a:stretch>
            <a:fillRect/>
          </a:stretch>
        </p:blipFill>
        <p:spPr>
          <a:xfrm>
            <a:off x="745490" y="1664335"/>
            <a:ext cx="2282825" cy="2133600"/>
          </a:xfrm>
          <a:prstGeom prst="rect">
            <a:avLst/>
          </a:prstGeom>
        </p:spPr>
      </p:pic>
      <p:sp>
        <p:nvSpPr>
          <p:cNvPr id="9" name="Shape 6"/>
          <p:cNvSpPr/>
          <p:nvPr/>
        </p:nvSpPr>
        <p:spPr>
          <a:xfrm flipH="1">
            <a:off x="744855" y="3976370"/>
            <a:ext cx="8328025" cy="2134870"/>
          </a:xfrm>
          <a:prstGeom prst="rect">
            <a:avLst/>
          </a:prstGeom>
          <a:solidFill>
            <a:srgbClr val="1CA97E"/>
          </a:solidFill>
        </p:spPr>
      </p:sp>
      <p:pic>
        <p:nvPicPr>
          <p:cNvPr id="10" name="Image 1" descr="https://kimi-img.moonshot.cn/pub/slides/slides_tmpl/image/25-09-04-17:02:53-d2slbfe1bb2p4onbqkmg.png"/>
          <p:cNvPicPr>
            <a:picLocks noChangeAspect="1"/>
          </p:cNvPicPr>
          <p:nvPr/>
        </p:nvPicPr>
        <p:blipFill>
          <a:blip r:embed="rId2"/>
          <a:srcRect t="83" b="83"/>
          <a:stretch>
            <a:fillRect/>
          </a:stretch>
        </p:blipFill>
        <p:spPr>
          <a:xfrm>
            <a:off x="9164320" y="3976370"/>
            <a:ext cx="2282825" cy="2133600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3408045" y="1944370"/>
            <a:ext cx="7664450" cy="39485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20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课程体系与教学方法改革</a:t>
            </a:r>
            <a:endParaRPr lang="en-US" sz="1600" dirty="0"/>
          </a:p>
        </p:txBody>
      </p:sp>
      <p:sp>
        <p:nvSpPr>
          <p:cNvPr id="12" name="Text 8"/>
          <p:cNvSpPr/>
          <p:nvPr/>
        </p:nvSpPr>
        <p:spPr>
          <a:xfrm>
            <a:off x="1121410" y="4706620"/>
            <a:ext cx="7663180" cy="118860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6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优化课程体系融入数字化素养，强化实践教学提升工具应用能力；采用翻转课堂、混合式教学等创新方法培养自主学习能力，同时加强师资建设提升教师数字化教学水平。</a:t>
            </a:r>
            <a:endParaRPr lang="en-US" sz="1600" dirty="0"/>
          </a:p>
        </p:txBody>
      </p:sp>
      <p:sp>
        <p:nvSpPr>
          <p:cNvPr id="13" name="Text 9"/>
          <p:cNvSpPr/>
          <p:nvPr/>
        </p:nvSpPr>
        <p:spPr>
          <a:xfrm>
            <a:off x="1121410" y="4256405"/>
            <a:ext cx="7664400" cy="39485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文化氛围与评价机制</a:t>
            </a:r>
            <a:endParaRPr lang="en-US" sz="1600" dirty="0"/>
          </a:p>
        </p:txBody>
      </p:sp>
      <p:sp>
        <p:nvSpPr>
          <p:cNvPr id="14" name="Text 10"/>
          <p:cNvSpPr/>
          <p:nvPr/>
        </p:nvSpPr>
        <p:spPr>
          <a:xfrm>
            <a:off x="3408045" y="2394585"/>
            <a:ext cx="7663180" cy="8228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营造数字文化氛围强化伦理安全意识，构建科学评价体系引导知识、能力与素养全面发展，形成数字化人才培养的完整生态。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4-17:02:52-d2slbf61bb2p4onbqkj0.png"/>
          <p:cNvPicPr>
            <a:picLocks noChangeAspect="1"/>
          </p:cNvPicPr>
          <p:nvPr/>
        </p:nvPicPr>
        <p:blipFill>
          <a:blip r:embed="rId1"/>
          <a:srcRect l="13" r="13"/>
          <a:stretch>
            <a:fillRect/>
          </a:stretch>
        </p:blipFill>
        <p:spPr>
          <a:xfrm>
            <a:off x="-635" y="0"/>
            <a:ext cx="12207240" cy="6832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318" y="6584950"/>
            <a:ext cx="12191365" cy="152400"/>
          </a:xfrm>
          <a:prstGeom prst="rect">
            <a:avLst/>
          </a:prstGeom>
          <a:solidFill>
            <a:srgbClr val="1CA97E"/>
          </a:solidFill>
        </p:spPr>
      </p:sp>
      <p:sp>
        <p:nvSpPr>
          <p:cNvPr id="4" name="Shape 1"/>
          <p:cNvSpPr/>
          <p:nvPr/>
        </p:nvSpPr>
        <p:spPr>
          <a:xfrm>
            <a:off x="318" y="6705600"/>
            <a:ext cx="12191365" cy="152400"/>
          </a:xfrm>
          <a:prstGeom prst="rect">
            <a:avLst/>
          </a:prstGeom>
          <a:solidFill>
            <a:srgbClr val="1E46EB"/>
          </a:solidFill>
        </p:spPr>
      </p:sp>
      <p:sp>
        <p:nvSpPr>
          <p:cNvPr id="5" name="Text 2"/>
          <p:cNvSpPr/>
          <p:nvPr/>
        </p:nvSpPr>
        <p:spPr>
          <a:xfrm>
            <a:off x="3335655" y="3239909"/>
            <a:ext cx="5956796" cy="82804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dirty="0">
                <a:solidFill>
                  <a:srgbClr val="1E46E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思考与练习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3563724" y="1433195"/>
            <a:ext cx="5956796" cy="15747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9600" b="1" dirty="0">
                <a:solidFill>
                  <a:srgbClr val="1E46E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05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 rot="20340000">
            <a:off x="5207353" y="2025906"/>
            <a:ext cx="2808847" cy="684270"/>
          </a:xfrm>
          <a:prstGeom prst="ellipse">
            <a:avLst/>
          </a:prstGeom>
          <a:solidFill>
            <a:srgbClr val="000000">
              <a:alpha val="0"/>
            </a:srgbClr>
          </a:solidFill>
          <a:ln w="19050">
            <a:gradFill flip="none" rotWithShape="1">
              <a:gsLst>
                <a:gs pos="0">
                  <a:srgbClr val="1E46EB">
                    <a:alpha val="0"/>
                  </a:srgbClr>
                </a:gs>
                <a:gs pos="24000">
                  <a:srgbClr val="1E46EB">
                    <a:alpha val="0"/>
                  </a:srgbClr>
                </a:gs>
                <a:gs pos="100000">
                  <a:srgbClr val="1E46EB"/>
                </a:gs>
              </a:gsLst>
              <a:lin ang="5400000" scaled="1"/>
            </a:gradFill>
            <a:prstDash val="solid"/>
          </a:ln>
        </p:spPr>
      </p:sp>
      <p:sp>
        <p:nvSpPr>
          <p:cNvPr id="8" name="Shape 5"/>
          <p:cNvSpPr/>
          <p:nvPr/>
        </p:nvSpPr>
        <p:spPr>
          <a:xfrm>
            <a:off x="6044755" y="2859562"/>
            <a:ext cx="180054" cy="180071"/>
          </a:xfrm>
          <a:prstGeom prst="ellipse">
            <a:avLst/>
          </a:prstGeom>
          <a:solidFill>
            <a:srgbClr val="1E46EB"/>
          </a:solidFill>
        </p:spPr>
      </p:sp>
      <p:sp>
        <p:nvSpPr>
          <p:cNvPr id="9" name="Shape 6"/>
          <p:cNvSpPr/>
          <p:nvPr/>
        </p:nvSpPr>
        <p:spPr>
          <a:xfrm>
            <a:off x="7878727" y="2074041"/>
            <a:ext cx="90027" cy="90036"/>
          </a:xfrm>
          <a:prstGeom prst="ellipse">
            <a:avLst/>
          </a:prstGeom>
          <a:solidFill>
            <a:srgbClr val="1E46EB"/>
          </a:solidFill>
        </p:spPr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5630" y="487045"/>
            <a:ext cx="11160125" cy="6540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rgbClr val="1E46E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本章核心知识回顾与要点总结</a:t>
            </a:r>
            <a:endParaRPr lang="en-US" sz="1600" dirty="0"/>
          </a:p>
        </p:txBody>
      </p:sp>
      <p:sp>
        <p:nvSpPr>
          <p:cNvPr id="3" name="Shape 1"/>
          <p:cNvSpPr/>
          <p:nvPr/>
        </p:nvSpPr>
        <p:spPr>
          <a:xfrm>
            <a:off x="318" y="6584950"/>
            <a:ext cx="12191365" cy="152400"/>
          </a:xfrm>
          <a:prstGeom prst="rect">
            <a:avLst/>
          </a:prstGeom>
          <a:solidFill>
            <a:srgbClr val="1CA97E"/>
          </a:solidFill>
        </p:spPr>
      </p:sp>
      <p:sp>
        <p:nvSpPr>
          <p:cNvPr id="4" name="Shape 2"/>
          <p:cNvSpPr/>
          <p:nvPr/>
        </p:nvSpPr>
        <p:spPr>
          <a:xfrm>
            <a:off x="318" y="6705600"/>
            <a:ext cx="12191365" cy="152400"/>
          </a:xfrm>
          <a:prstGeom prst="rect">
            <a:avLst/>
          </a:prstGeom>
          <a:solidFill>
            <a:srgbClr val="1E46EB"/>
          </a:solidFill>
        </p:spPr>
      </p:sp>
      <p:sp>
        <p:nvSpPr>
          <p:cNvPr id="5" name="Shape 3"/>
          <p:cNvSpPr/>
          <p:nvPr/>
        </p:nvSpPr>
        <p:spPr>
          <a:xfrm>
            <a:off x="0" y="465455"/>
            <a:ext cx="437515" cy="647700"/>
          </a:xfrm>
          <a:prstGeom prst="rect">
            <a:avLst/>
          </a:prstGeom>
          <a:solidFill>
            <a:srgbClr val="1E46EB"/>
          </a:solidFill>
        </p:spPr>
      </p:sp>
      <p:sp>
        <p:nvSpPr>
          <p:cNvPr id="6" name="Shape 4"/>
          <p:cNvSpPr/>
          <p:nvPr/>
        </p:nvSpPr>
        <p:spPr>
          <a:xfrm>
            <a:off x="488315" y="465455"/>
            <a:ext cx="76200" cy="647700"/>
          </a:xfrm>
          <a:prstGeom prst="rect">
            <a:avLst/>
          </a:prstGeom>
          <a:solidFill>
            <a:srgbClr val="1E46EB"/>
          </a:solidFill>
        </p:spPr>
      </p:sp>
      <p:sp>
        <p:nvSpPr>
          <p:cNvPr id="7" name="Shape 5"/>
          <p:cNvSpPr/>
          <p:nvPr/>
        </p:nvSpPr>
        <p:spPr>
          <a:xfrm>
            <a:off x="745490" y="1836420"/>
            <a:ext cx="10668000" cy="7239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>
            <a:solidFill>
              <a:srgbClr val="1E46EB"/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745490" y="1389577"/>
            <a:ext cx="3409950" cy="369373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1E46EB"/>
          </a:solidFill>
        </p:spPr>
      </p:sp>
      <p:sp>
        <p:nvSpPr>
          <p:cNvPr id="9" name="Shape 7"/>
          <p:cNvSpPr/>
          <p:nvPr/>
        </p:nvSpPr>
        <p:spPr>
          <a:xfrm>
            <a:off x="796290" y="3119120"/>
            <a:ext cx="10668000" cy="7239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>
            <a:solidFill>
              <a:srgbClr val="1CA97E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796290" y="2672277"/>
            <a:ext cx="3409950" cy="369373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1CA97E"/>
          </a:solidFill>
        </p:spPr>
      </p:sp>
      <p:sp>
        <p:nvSpPr>
          <p:cNvPr id="11" name="Shape 9"/>
          <p:cNvSpPr/>
          <p:nvPr/>
        </p:nvSpPr>
        <p:spPr>
          <a:xfrm>
            <a:off x="745490" y="4401820"/>
            <a:ext cx="10668000" cy="7239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>
            <a:solidFill>
              <a:srgbClr val="1E46EB"/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745490" y="3954989"/>
            <a:ext cx="3409950" cy="369996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1E46EB"/>
          </a:solidFill>
        </p:spPr>
      </p:sp>
      <p:sp>
        <p:nvSpPr>
          <p:cNvPr id="13" name="Shape 11"/>
          <p:cNvSpPr/>
          <p:nvPr/>
        </p:nvSpPr>
        <p:spPr>
          <a:xfrm>
            <a:off x="796290" y="5684520"/>
            <a:ext cx="10668000" cy="7239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>
            <a:solidFill>
              <a:srgbClr val="1CA97E"/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796290" y="5237689"/>
            <a:ext cx="3409950" cy="369996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1CA97E"/>
          </a:solidFill>
        </p:spPr>
      </p:sp>
      <p:sp>
        <p:nvSpPr>
          <p:cNvPr id="15" name="Text 13"/>
          <p:cNvSpPr/>
          <p:nvPr/>
        </p:nvSpPr>
        <p:spPr>
          <a:xfrm>
            <a:off x="823891" y="1382395"/>
            <a:ext cx="3222278" cy="367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18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AI基础认知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923290" y="1863725"/>
            <a:ext cx="10203180" cy="37877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14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回顾AI定义、三要素、分类与特点，建立人工智能基础概念框架。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874691" y="2665095"/>
            <a:ext cx="3222278" cy="367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18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AIGC核心知识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974090" y="3146425"/>
            <a:ext cx="10203180" cy="37877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14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梳理AIGC定义内涵、关键技术支撑与发展历程，理解技术演进逻辑。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823891" y="3947795"/>
            <a:ext cx="3222278" cy="367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18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办公应用场景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923290" y="4429125"/>
            <a:ext cx="10203180" cy="37877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14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总结文档处理、数据分析、PPT制作、多媒体创作与编程辅助五大应用。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874691" y="5230495"/>
            <a:ext cx="3222278" cy="367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18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人才培养体系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974090" y="5711825"/>
            <a:ext cx="10203180" cy="37877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14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掌握数字化人才素养要求与培养策略，思考技术对个人发展的影响启示。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4-17:02:55-d2slbfu1bb2p4onbqkq0.png"/>
          <p:cNvPicPr>
            <a:picLocks noChangeAspect="1"/>
          </p:cNvPicPr>
          <p:nvPr/>
        </p:nvPicPr>
        <p:blipFill>
          <a:blip r:embed="rId1"/>
          <a:srcRect l="75" r="75"/>
          <a:stretch>
            <a:fillRect/>
          </a:stretch>
        </p:blipFill>
        <p:spPr>
          <a:xfrm>
            <a:off x="7973695" y="0"/>
            <a:ext cx="4218305" cy="687514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95630" y="487045"/>
            <a:ext cx="11160125" cy="6540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rgbClr val="1E46E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课后思考题与实践练习建议</a:t>
            </a:r>
            <a:endParaRPr lang="en-US" sz="1600" dirty="0"/>
          </a:p>
        </p:txBody>
      </p:sp>
      <p:sp>
        <p:nvSpPr>
          <p:cNvPr id="4" name="Shape 1"/>
          <p:cNvSpPr/>
          <p:nvPr/>
        </p:nvSpPr>
        <p:spPr>
          <a:xfrm>
            <a:off x="318" y="6584950"/>
            <a:ext cx="12191365" cy="152400"/>
          </a:xfrm>
          <a:prstGeom prst="rect">
            <a:avLst/>
          </a:prstGeom>
          <a:solidFill>
            <a:srgbClr val="1CA97E"/>
          </a:solidFill>
        </p:spPr>
      </p:sp>
      <p:sp>
        <p:nvSpPr>
          <p:cNvPr id="5" name="Shape 2"/>
          <p:cNvSpPr/>
          <p:nvPr/>
        </p:nvSpPr>
        <p:spPr>
          <a:xfrm>
            <a:off x="318" y="6705600"/>
            <a:ext cx="12191365" cy="152400"/>
          </a:xfrm>
          <a:prstGeom prst="rect">
            <a:avLst/>
          </a:prstGeom>
          <a:solidFill>
            <a:srgbClr val="1E46EB"/>
          </a:solidFill>
        </p:spPr>
      </p:sp>
      <p:sp>
        <p:nvSpPr>
          <p:cNvPr id="6" name="Shape 3"/>
          <p:cNvSpPr/>
          <p:nvPr/>
        </p:nvSpPr>
        <p:spPr>
          <a:xfrm>
            <a:off x="0" y="465455"/>
            <a:ext cx="437515" cy="647700"/>
          </a:xfrm>
          <a:prstGeom prst="rect">
            <a:avLst/>
          </a:prstGeom>
          <a:solidFill>
            <a:srgbClr val="1E46EB"/>
          </a:solidFill>
        </p:spPr>
      </p:sp>
      <p:sp>
        <p:nvSpPr>
          <p:cNvPr id="7" name="Shape 4"/>
          <p:cNvSpPr/>
          <p:nvPr/>
        </p:nvSpPr>
        <p:spPr>
          <a:xfrm>
            <a:off x="488315" y="465455"/>
            <a:ext cx="76200" cy="647700"/>
          </a:xfrm>
          <a:prstGeom prst="rect">
            <a:avLst/>
          </a:prstGeom>
          <a:solidFill>
            <a:srgbClr val="1E46EB"/>
          </a:solidFill>
        </p:spPr>
      </p:sp>
      <p:sp>
        <p:nvSpPr>
          <p:cNvPr id="8" name="Shape 5"/>
          <p:cNvSpPr/>
          <p:nvPr/>
        </p:nvSpPr>
        <p:spPr>
          <a:xfrm>
            <a:off x="805180" y="3684270"/>
            <a:ext cx="7791450" cy="2379980"/>
          </a:xfrm>
          <a:prstGeom prst="rect">
            <a:avLst/>
          </a:prstGeom>
          <a:solidFill>
            <a:srgbClr val="1E46EB"/>
          </a:solidFill>
          <a:ln w="19050">
            <a:solidFill>
              <a:srgbClr val="1E46EB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1173822" y="1544320"/>
            <a:ext cx="6261052" cy="45974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2400" b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深度思考题</a:t>
            </a:r>
            <a:endParaRPr lang="en-US" sz="1600" dirty="0"/>
          </a:p>
        </p:txBody>
      </p:sp>
      <p:sp>
        <p:nvSpPr>
          <p:cNvPr id="10" name="Text 7"/>
          <p:cNvSpPr/>
          <p:nvPr/>
        </p:nvSpPr>
        <p:spPr>
          <a:xfrm>
            <a:off x="1172845" y="2029460"/>
            <a:ext cx="6263005" cy="7740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sz="16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探讨AI三要素的相互关系，分析AIGC对特定行业的影响，思考数字化人才核心竞争力，评估AIGC伦理风险与应对策略。</a:t>
            </a:r>
            <a:endParaRPr lang="en-US" sz="1600" dirty="0"/>
          </a:p>
        </p:txBody>
      </p:sp>
      <p:sp>
        <p:nvSpPr>
          <p:cNvPr id="11" name="Text 8"/>
          <p:cNvSpPr/>
          <p:nvPr/>
        </p:nvSpPr>
        <p:spPr>
          <a:xfrm>
            <a:off x="1173943" y="3893820"/>
            <a:ext cx="7041223" cy="45974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24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实践练习任务</a:t>
            </a:r>
            <a:endParaRPr lang="en-US" sz="1600" dirty="0"/>
          </a:p>
        </p:txBody>
      </p:sp>
      <p:sp>
        <p:nvSpPr>
          <p:cNvPr id="12" name="Text 9"/>
          <p:cNvSpPr/>
          <p:nvPr/>
        </p:nvSpPr>
        <p:spPr>
          <a:xfrm>
            <a:off x="1172845" y="4378960"/>
            <a:ext cx="7043420" cy="7740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sz="16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体验主流AIGC工具：使用文本生成工具撰写短文，利用图像生成工具创作视觉内容，尝试代码辅助工具完成简单程序，深化技术理解与应用能力。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4-17:02:51-d2slbeu1bb2p4onbqkhg.png"/>
          <p:cNvPicPr>
            <a:picLocks noChangeAspect="1"/>
          </p:cNvPicPr>
          <p:nvPr/>
        </p:nvPicPr>
        <p:blipFill>
          <a:blip r:embed="rId1"/>
          <a:srcRect l="18" r="18"/>
          <a:stretch>
            <a:fillRect/>
          </a:stretch>
        </p:blipFill>
        <p:spPr>
          <a:xfrm>
            <a:off x="0" y="0"/>
            <a:ext cx="12199620" cy="6849745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810260" y="704850"/>
            <a:ext cx="2698115" cy="1108075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id="4" name="Text 1"/>
          <p:cNvSpPr/>
          <p:nvPr/>
        </p:nvSpPr>
        <p:spPr>
          <a:xfrm>
            <a:off x="810260" y="704850"/>
            <a:ext cx="2698115" cy="1108075"/>
          </a:xfrm>
          <a:prstGeom prst="rect">
            <a:avLst/>
          </a:prstGeom>
          <a:noFill/>
        </p:spPr>
        <p:txBody>
          <a:bodyPr wrap="square" lIns="46863" tIns="90043" rIns="90043" bIns="46863" rtlCol="0" anchor="b"/>
          <a:lstStyle/>
          <a:p>
            <a:pPr>
              <a:lnSpc>
                <a:spcPct val="100000"/>
              </a:lnSpc>
            </a:pPr>
            <a:r>
              <a:rPr lang="en-US" sz="6600" dirty="0">
                <a:solidFill>
                  <a:srgbClr val="1E46E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目录</a:t>
            </a:r>
            <a:endParaRPr lang="en-US" sz="1600" dirty="0"/>
          </a:p>
        </p:txBody>
      </p:sp>
      <p:sp>
        <p:nvSpPr>
          <p:cNvPr id="5" name="Text 2"/>
          <p:cNvSpPr/>
          <p:nvPr/>
        </p:nvSpPr>
        <p:spPr>
          <a:xfrm>
            <a:off x="2848610" y="1078865"/>
            <a:ext cx="2884805" cy="62980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rgbClr val="1E46EB">
                    <a:alpha val="55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CONTENTS</a:t>
            </a:r>
            <a:endParaRPr lang="en-US" sz="1600" dirty="0"/>
          </a:p>
        </p:txBody>
      </p:sp>
      <p:sp>
        <p:nvSpPr>
          <p:cNvPr id="6" name="Shape 3"/>
          <p:cNvSpPr/>
          <p:nvPr/>
        </p:nvSpPr>
        <p:spPr>
          <a:xfrm>
            <a:off x="318" y="6584950"/>
            <a:ext cx="12191365" cy="152400"/>
          </a:xfrm>
          <a:prstGeom prst="rect">
            <a:avLst/>
          </a:prstGeom>
          <a:solidFill>
            <a:srgbClr val="1CA97E"/>
          </a:solidFill>
        </p:spPr>
      </p:sp>
      <p:sp>
        <p:nvSpPr>
          <p:cNvPr id="7" name="Shape 4"/>
          <p:cNvSpPr/>
          <p:nvPr/>
        </p:nvSpPr>
        <p:spPr>
          <a:xfrm>
            <a:off x="318" y="6705600"/>
            <a:ext cx="12191365" cy="152400"/>
          </a:xfrm>
          <a:prstGeom prst="rect">
            <a:avLst/>
          </a:prstGeom>
          <a:solidFill>
            <a:srgbClr val="1E46EB"/>
          </a:solidFill>
        </p:spPr>
      </p:sp>
      <p:sp>
        <p:nvSpPr>
          <p:cNvPr id="8" name="Shape 5"/>
          <p:cNvSpPr/>
          <p:nvPr/>
        </p:nvSpPr>
        <p:spPr>
          <a:xfrm>
            <a:off x="794496" y="2044065"/>
            <a:ext cx="692341" cy="660400"/>
          </a:xfrm>
          <a:prstGeom prst="roundRect">
            <a:avLst>
              <a:gd name="adj" fmla="val 16667"/>
            </a:avLst>
          </a:prstGeom>
          <a:solidFill>
            <a:srgbClr val="1E46EB"/>
          </a:solidFill>
        </p:spPr>
      </p:sp>
      <p:sp>
        <p:nvSpPr>
          <p:cNvPr id="9" name="Shape 6"/>
          <p:cNvSpPr/>
          <p:nvPr/>
        </p:nvSpPr>
        <p:spPr>
          <a:xfrm>
            <a:off x="1599578" y="2044065"/>
            <a:ext cx="5462239" cy="660400"/>
          </a:xfrm>
          <a:prstGeom prst="roundRect">
            <a:avLst>
              <a:gd name="adj" fmla="val 16667"/>
            </a:avLst>
          </a:prstGeom>
          <a:solidFill>
            <a:srgbClr val="000000">
              <a:alpha val="0"/>
            </a:srgbClr>
          </a:solidFill>
          <a:ln w="19050">
            <a:solidFill>
              <a:srgbClr val="1E46EB"/>
            </a:solidFill>
            <a:prstDash val="solid"/>
          </a:ln>
        </p:spPr>
      </p:sp>
      <p:sp>
        <p:nvSpPr>
          <p:cNvPr id="10" name="Shape 7"/>
          <p:cNvSpPr/>
          <p:nvPr/>
        </p:nvSpPr>
        <p:spPr>
          <a:xfrm>
            <a:off x="794496" y="2911475"/>
            <a:ext cx="692341" cy="660400"/>
          </a:xfrm>
          <a:prstGeom prst="roundRect">
            <a:avLst>
              <a:gd name="adj" fmla="val 16667"/>
            </a:avLst>
          </a:prstGeom>
          <a:solidFill>
            <a:srgbClr val="1CA97E"/>
          </a:solidFill>
        </p:spPr>
      </p:sp>
      <p:sp>
        <p:nvSpPr>
          <p:cNvPr id="11" name="Shape 8"/>
          <p:cNvSpPr/>
          <p:nvPr/>
        </p:nvSpPr>
        <p:spPr>
          <a:xfrm>
            <a:off x="1599578" y="2911475"/>
            <a:ext cx="5462239" cy="660400"/>
          </a:xfrm>
          <a:prstGeom prst="roundRect">
            <a:avLst>
              <a:gd name="adj" fmla="val 16667"/>
            </a:avLst>
          </a:prstGeom>
          <a:solidFill>
            <a:srgbClr val="000000">
              <a:alpha val="0"/>
            </a:srgbClr>
          </a:solidFill>
          <a:ln w="19050">
            <a:solidFill>
              <a:srgbClr val="1CA97E"/>
            </a:solidFill>
            <a:prstDash val="solid"/>
          </a:ln>
        </p:spPr>
      </p:sp>
      <p:sp>
        <p:nvSpPr>
          <p:cNvPr id="12" name="Shape 9"/>
          <p:cNvSpPr/>
          <p:nvPr/>
        </p:nvSpPr>
        <p:spPr>
          <a:xfrm>
            <a:off x="794496" y="3778885"/>
            <a:ext cx="692341" cy="660400"/>
          </a:xfrm>
          <a:prstGeom prst="roundRect">
            <a:avLst>
              <a:gd name="adj" fmla="val 16667"/>
            </a:avLst>
          </a:prstGeom>
          <a:solidFill>
            <a:srgbClr val="1E46EB"/>
          </a:solidFill>
        </p:spPr>
      </p:sp>
      <p:sp>
        <p:nvSpPr>
          <p:cNvPr id="13" name="Shape 10"/>
          <p:cNvSpPr/>
          <p:nvPr/>
        </p:nvSpPr>
        <p:spPr>
          <a:xfrm>
            <a:off x="1599578" y="3778885"/>
            <a:ext cx="5462239" cy="660400"/>
          </a:xfrm>
          <a:prstGeom prst="roundRect">
            <a:avLst>
              <a:gd name="adj" fmla="val 16667"/>
            </a:avLst>
          </a:prstGeom>
          <a:solidFill>
            <a:srgbClr val="000000">
              <a:alpha val="0"/>
            </a:srgbClr>
          </a:solidFill>
          <a:ln w="19050">
            <a:solidFill>
              <a:srgbClr val="1E46EB"/>
            </a:solidFill>
            <a:prstDash val="solid"/>
          </a:ln>
        </p:spPr>
      </p:sp>
      <p:sp>
        <p:nvSpPr>
          <p:cNvPr id="14" name="Shape 11"/>
          <p:cNvSpPr/>
          <p:nvPr/>
        </p:nvSpPr>
        <p:spPr>
          <a:xfrm>
            <a:off x="794496" y="4646295"/>
            <a:ext cx="692341" cy="660400"/>
          </a:xfrm>
          <a:prstGeom prst="roundRect">
            <a:avLst>
              <a:gd name="adj" fmla="val 16667"/>
            </a:avLst>
          </a:prstGeom>
          <a:solidFill>
            <a:srgbClr val="1CA97E"/>
          </a:solidFill>
        </p:spPr>
      </p:sp>
      <p:sp>
        <p:nvSpPr>
          <p:cNvPr id="15" name="Shape 12"/>
          <p:cNvSpPr/>
          <p:nvPr/>
        </p:nvSpPr>
        <p:spPr>
          <a:xfrm>
            <a:off x="1599578" y="4646295"/>
            <a:ext cx="5462239" cy="660400"/>
          </a:xfrm>
          <a:prstGeom prst="roundRect">
            <a:avLst>
              <a:gd name="adj" fmla="val 16667"/>
            </a:avLst>
          </a:prstGeom>
          <a:solidFill>
            <a:srgbClr val="000000">
              <a:alpha val="0"/>
            </a:srgbClr>
          </a:solidFill>
          <a:ln w="19050">
            <a:solidFill>
              <a:srgbClr val="1CA97E"/>
            </a:solidFill>
            <a:prstDash val="solid"/>
          </a:ln>
        </p:spPr>
      </p:sp>
      <p:sp>
        <p:nvSpPr>
          <p:cNvPr id="16" name="Shape 13"/>
          <p:cNvSpPr/>
          <p:nvPr/>
        </p:nvSpPr>
        <p:spPr>
          <a:xfrm>
            <a:off x="794496" y="5513705"/>
            <a:ext cx="692341" cy="660400"/>
          </a:xfrm>
          <a:prstGeom prst="roundRect">
            <a:avLst>
              <a:gd name="adj" fmla="val 16667"/>
            </a:avLst>
          </a:prstGeom>
          <a:solidFill>
            <a:srgbClr val="1E46EB"/>
          </a:solidFill>
        </p:spPr>
      </p:sp>
      <p:sp>
        <p:nvSpPr>
          <p:cNvPr id="17" name="Shape 14"/>
          <p:cNvSpPr/>
          <p:nvPr/>
        </p:nvSpPr>
        <p:spPr>
          <a:xfrm>
            <a:off x="1599578" y="5513705"/>
            <a:ext cx="5462239" cy="660400"/>
          </a:xfrm>
          <a:prstGeom prst="roundRect">
            <a:avLst>
              <a:gd name="adj" fmla="val 16667"/>
            </a:avLst>
          </a:prstGeom>
          <a:solidFill>
            <a:srgbClr val="000000">
              <a:alpha val="0"/>
            </a:srgbClr>
          </a:solidFill>
          <a:ln w="19050">
            <a:solidFill>
              <a:srgbClr val="1E46EB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805422" y="2130386"/>
            <a:ext cx="656085" cy="565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8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01</a:t>
            </a:r>
            <a:endParaRPr lang="en-US" sz="1600" dirty="0"/>
          </a:p>
        </p:txBody>
      </p:sp>
      <p:sp>
        <p:nvSpPr>
          <p:cNvPr id="19" name="Text 16"/>
          <p:cNvSpPr/>
          <p:nvPr/>
        </p:nvSpPr>
        <p:spPr>
          <a:xfrm>
            <a:off x="1692949" y="2152662"/>
            <a:ext cx="5443863" cy="5002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rgbClr val="40404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AI概述</a:t>
            </a:r>
            <a:endParaRPr lang="en-US" sz="1600" dirty="0"/>
          </a:p>
        </p:txBody>
      </p:sp>
      <p:sp>
        <p:nvSpPr>
          <p:cNvPr id="20" name="Text 17"/>
          <p:cNvSpPr/>
          <p:nvPr/>
        </p:nvSpPr>
        <p:spPr>
          <a:xfrm>
            <a:off x="805422" y="2997796"/>
            <a:ext cx="656085" cy="565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8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02</a:t>
            </a:r>
            <a:endParaRPr lang="en-US" sz="1600" dirty="0"/>
          </a:p>
        </p:txBody>
      </p:sp>
      <p:sp>
        <p:nvSpPr>
          <p:cNvPr id="21" name="Text 18"/>
          <p:cNvSpPr/>
          <p:nvPr/>
        </p:nvSpPr>
        <p:spPr>
          <a:xfrm>
            <a:off x="1692949" y="3020072"/>
            <a:ext cx="5443863" cy="5002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AIGC开启智能新时代</a:t>
            </a:r>
            <a:endParaRPr lang="en-US" sz="1600" dirty="0"/>
          </a:p>
        </p:txBody>
      </p:sp>
      <p:sp>
        <p:nvSpPr>
          <p:cNvPr id="22" name="Text 19"/>
          <p:cNvSpPr/>
          <p:nvPr/>
        </p:nvSpPr>
        <p:spPr>
          <a:xfrm>
            <a:off x="805422" y="3865206"/>
            <a:ext cx="656085" cy="565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8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03</a:t>
            </a:r>
            <a:endParaRPr lang="en-US" sz="1600" dirty="0"/>
          </a:p>
        </p:txBody>
      </p:sp>
      <p:sp>
        <p:nvSpPr>
          <p:cNvPr id="23" name="Text 20"/>
          <p:cNvSpPr/>
          <p:nvPr/>
        </p:nvSpPr>
        <p:spPr>
          <a:xfrm>
            <a:off x="1692949" y="3887482"/>
            <a:ext cx="5443863" cy="5002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AIGC在智能化办公中的应用</a:t>
            </a:r>
            <a:endParaRPr lang="en-US" sz="1600" dirty="0"/>
          </a:p>
        </p:txBody>
      </p:sp>
      <p:sp>
        <p:nvSpPr>
          <p:cNvPr id="24" name="Text 21"/>
          <p:cNvSpPr/>
          <p:nvPr/>
        </p:nvSpPr>
        <p:spPr>
          <a:xfrm>
            <a:off x="805422" y="4732616"/>
            <a:ext cx="656085" cy="565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8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04</a:t>
            </a:r>
            <a:endParaRPr lang="en-US" sz="1600" dirty="0"/>
          </a:p>
        </p:txBody>
      </p:sp>
      <p:sp>
        <p:nvSpPr>
          <p:cNvPr id="25" name="Text 22"/>
          <p:cNvSpPr/>
          <p:nvPr/>
        </p:nvSpPr>
        <p:spPr>
          <a:xfrm>
            <a:off x="1692949" y="4754892"/>
            <a:ext cx="5443863" cy="5002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AIGC时代数字化人才的培养</a:t>
            </a:r>
            <a:endParaRPr lang="en-US" sz="1600" dirty="0"/>
          </a:p>
        </p:txBody>
      </p:sp>
      <p:sp>
        <p:nvSpPr>
          <p:cNvPr id="26" name="Text 23"/>
          <p:cNvSpPr/>
          <p:nvPr/>
        </p:nvSpPr>
        <p:spPr>
          <a:xfrm>
            <a:off x="805422" y="5600026"/>
            <a:ext cx="656085" cy="565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8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05</a:t>
            </a:r>
            <a:endParaRPr lang="en-US" sz="1600" dirty="0"/>
          </a:p>
        </p:txBody>
      </p:sp>
      <p:sp>
        <p:nvSpPr>
          <p:cNvPr id="27" name="Text 24"/>
          <p:cNvSpPr/>
          <p:nvPr/>
        </p:nvSpPr>
        <p:spPr>
          <a:xfrm>
            <a:off x="1692949" y="5622302"/>
            <a:ext cx="5443863" cy="5002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思考与练习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4-17:02:50-d2slbem1bb2p4onbqkg0.png"/>
          <p:cNvPicPr>
            <a:picLocks noChangeAspect="1"/>
          </p:cNvPicPr>
          <p:nvPr/>
        </p:nvPicPr>
        <p:blipFill>
          <a:blip r:embed="rId1"/>
          <a:srcRect t="905" b="905"/>
          <a:stretch>
            <a:fillRect/>
          </a:stretch>
        </p:blipFill>
        <p:spPr>
          <a:xfrm rot="21600000">
            <a:off x="-21590" y="0"/>
            <a:ext cx="12213590" cy="675195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941070" y="2331085"/>
            <a:ext cx="7026275" cy="14451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8800" b="1" dirty="0">
                <a:solidFill>
                  <a:srgbClr val="1E46E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感谢您的观看</a:t>
            </a:r>
            <a:endParaRPr lang="en-US" sz="1600" dirty="0"/>
          </a:p>
        </p:txBody>
      </p:sp>
      <p:sp>
        <p:nvSpPr>
          <p:cNvPr id="4" name="Shape 1"/>
          <p:cNvSpPr/>
          <p:nvPr/>
        </p:nvSpPr>
        <p:spPr>
          <a:xfrm>
            <a:off x="1055370" y="1969770"/>
            <a:ext cx="5783947" cy="0"/>
          </a:xfrm>
          <a:prstGeom prst="line">
            <a:avLst/>
          </a:prstGeom>
          <a:noFill/>
          <a:ln w="19050">
            <a:gradFill flip="none" rotWithShape="1">
              <a:gsLst>
                <a:gs pos="0">
                  <a:srgbClr val="1E46EB">
                    <a:alpha val="0"/>
                  </a:srgbClr>
                </a:gs>
                <a:gs pos="100000">
                  <a:srgbClr val="1E46EB"/>
                </a:gs>
              </a:gsLst>
              <a:lin ang="0" scaled="1"/>
            </a:gradFill>
            <a:prstDash val="solid"/>
            <a:headEnd type="none"/>
            <a:tailEnd type="none"/>
          </a:ln>
        </p:spPr>
      </p:sp>
      <p:sp>
        <p:nvSpPr>
          <p:cNvPr id="5" name="Shape 2"/>
          <p:cNvSpPr/>
          <p:nvPr/>
        </p:nvSpPr>
        <p:spPr>
          <a:xfrm>
            <a:off x="6961270" y="1878330"/>
            <a:ext cx="168857" cy="182880"/>
          </a:xfrm>
          <a:prstGeom prst="chevron">
            <a:avLst>
              <a:gd name="adj" fmla="val 50000"/>
            </a:avLst>
          </a:prstGeom>
          <a:solidFill>
            <a:srgbClr val="1E46EB"/>
          </a:solidFill>
        </p:spPr>
      </p:sp>
      <p:sp>
        <p:nvSpPr>
          <p:cNvPr id="6" name="Shape 3"/>
          <p:cNvSpPr/>
          <p:nvPr/>
        </p:nvSpPr>
        <p:spPr>
          <a:xfrm>
            <a:off x="7135404" y="1878330"/>
            <a:ext cx="168857" cy="182880"/>
          </a:xfrm>
          <a:prstGeom prst="chevron">
            <a:avLst>
              <a:gd name="adj" fmla="val 50000"/>
            </a:avLst>
          </a:prstGeom>
          <a:solidFill>
            <a:srgbClr val="1E46EB"/>
          </a:solidFill>
        </p:spPr>
      </p:sp>
      <p:sp>
        <p:nvSpPr>
          <p:cNvPr id="7" name="Shape 4"/>
          <p:cNvSpPr/>
          <p:nvPr/>
        </p:nvSpPr>
        <p:spPr>
          <a:xfrm>
            <a:off x="7309538" y="1878330"/>
            <a:ext cx="168857" cy="182880"/>
          </a:xfrm>
          <a:prstGeom prst="chevron">
            <a:avLst>
              <a:gd name="adj" fmla="val 50000"/>
            </a:avLst>
          </a:prstGeom>
          <a:solidFill>
            <a:srgbClr val="1E46EB"/>
          </a:solidFill>
        </p:spPr>
      </p:sp>
      <p:sp>
        <p:nvSpPr>
          <p:cNvPr id="8" name="Shape 5"/>
          <p:cNvSpPr/>
          <p:nvPr/>
        </p:nvSpPr>
        <p:spPr>
          <a:xfrm>
            <a:off x="2684008" y="5120283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9" name="Shape 6"/>
          <p:cNvSpPr/>
          <p:nvPr/>
        </p:nvSpPr>
        <p:spPr>
          <a:xfrm>
            <a:off x="2504541" y="5120283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10" name="Shape 7"/>
          <p:cNvSpPr/>
          <p:nvPr/>
        </p:nvSpPr>
        <p:spPr>
          <a:xfrm>
            <a:off x="2325074" y="5120283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11" name="Shape 8"/>
          <p:cNvSpPr/>
          <p:nvPr/>
        </p:nvSpPr>
        <p:spPr>
          <a:xfrm>
            <a:off x="2145606" y="5120283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12" name="Shape 9"/>
          <p:cNvSpPr/>
          <p:nvPr/>
        </p:nvSpPr>
        <p:spPr>
          <a:xfrm>
            <a:off x="1966139" y="5120283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13" name="Shape 10"/>
          <p:cNvSpPr/>
          <p:nvPr/>
        </p:nvSpPr>
        <p:spPr>
          <a:xfrm>
            <a:off x="1786672" y="5120283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14" name="Shape 11"/>
          <p:cNvSpPr/>
          <p:nvPr/>
        </p:nvSpPr>
        <p:spPr>
          <a:xfrm>
            <a:off x="1607204" y="5120283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15" name="Shape 12"/>
          <p:cNvSpPr/>
          <p:nvPr/>
        </p:nvSpPr>
        <p:spPr>
          <a:xfrm>
            <a:off x="1427737" y="5120283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16" name="Shape 13"/>
          <p:cNvSpPr/>
          <p:nvPr/>
        </p:nvSpPr>
        <p:spPr>
          <a:xfrm>
            <a:off x="2684008" y="5319770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17" name="Shape 14"/>
          <p:cNvSpPr/>
          <p:nvPr/>
        </p:nvSpPr>
        <p:spPr>
          <a:xfrm>
            <a:off x="2504541" y="5319770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18" name="Shape 15"/>
          <p:cNvSpPr/>
          <p:nvPr/>
        </p:nvSpPr>
        <p:spPr>
          <a:xfrm>
            <a:off x="2325074" y="5319770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19" name="Shape 16"/>
          <p:cNvSpPr/>
          <p:nvPr/>
        </p:nvSpPr>
        <p:spPr>
          <a:xfrm>
            <a:off x="2145606" y="5319770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20" name="Shape 17"/>
          <p:cNvSpPr/>
          <p:nvPr/>
        </p:nvSpPr>
        <p:spPr>
          <a:xfrm>
            <a:off x="1966139" y="5319770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21" name="Shape 18"/>
          <p:cNvSpPr/>
          <p:nvPr/>
        </p:nvSpPr>
        <p:spPr>
          <a:xfrm>
            <a:off x="1786672" y="5319770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22" name="Shape 19"/>
          <p:cNvSpPr/>
          <p:nvPr/>
        </p:nvSpPr>
        <p:spPr>
          <a:xfrm>
            <a:off x="1607204" y="5319770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23" name="Shape 20"/>
          <p:cNvSpPr/>
          <p:nvPr/>
        </p:nvSpPr>
        <p:spPr>
          <a:xfrm>
            <a:off x="1427737" y="5319770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24" name="Shape 21"/>
          <p:cNvSpPr/>
          <p:nvPr/>
        </p:nvSpPr>
        <p:spPr>
          <a:xfrm>
            <a:off x="2684008" y="5519257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25" name="Shape 22"/>
          <p:cNvSpPr/>
          <p:nvPr/>
        </p:nvSpPr>
        <p:spPr>
          <a:xfrm>
            <a:off x="2504541" y="5519257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26" name="Shape 23"/>
          <p:cNvSpPr/>
          <p:nvPr/>
        </p:nvSpPr>
        <p:spPr>
          <a:xfrm>
            <a:off x="2325074" y="5519257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27" name="Shape 24"/>
          <p:cNvSpPr/>
          <p:nvPr/>
        </p:nvSpPr>
        <p:spPr>
          <a:xfrm>
            <a:off x="2145606" y="5519257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28" name="Shape 25"/>
          <p:cNvSpPr/>
          <p:nvPr/>
        </p:nvSpPr>
        <p:spPr>
          <a:xfrm>
            <a:off x="1966139" y="5519257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29" name="Shape 26"/>
          <p:cNvSpPr/>
          <p:nvPr/>
        </p:nvSpPr>
        <p:spPr>
          <a:xfrm>
            <a:off x="1786672" y="5519257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30" name="Shape 27"/>
          <p:cNvSpPr/>
          <p:nvPr/>
        </p:nvSpPr>
        <p:spPr>
          <a:xfrm>
            <a:off x="1607204" y="5519257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31" name="Shape 28"/>
          <p:cNvSpPr/>
          <p:nvPr/>
        </p:nvSpPr>
        <p:spPr>
          <a:xfrm>
            <a:off x="1427737" y="5519257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32" name="Shape 29"/>
          <p:cNvSpPr/>
          <p:nvPr/>
        </p:nvSpPr>
        <p:spPr>
          <a:xfrm>
            <a:off x="2684008" y="5718185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33" name="Shape 30"/>
          <p:cNvSpPr/>
          <p:nvPr/>
        </p:nvSpPr>
        <p:spPr>
          <a:xfrm>
            <a:off x="2504541" y="5718185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34" name="Shape 31"/>
          <p:cNvSpPr/>
          <p:nvPr/>
        </p:nvSpPr>
        <p:spPr>
          <a:xfrm>
            <a:off x="2325074" y="5718185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35" name="Shape 32"/>
          <p:cNvSpPr/>
          <p:nvPr/>
        </p:nvSpPr>
        <p:spPr>
          <a:xfrm>
            <a:off x="2145606" y="5718185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36" name="Shape 33"/>
          <p:cNvSpPr/>
          <p:nvPr/>
        </p:nvSpPr>
        <p:spPr>
          <a:xfrm>
            <a:off x="1966139" y="5718185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37" name="Shape 34"/>
          <p:cNvSpPr/>
          <p:nvPr/>
        </p:nvSpPr>
        <p:spPr>
          <a:xfrm>
            <a:off x="1786672" y="5718185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38" name="Shape 35"/>
          <p:cNvSpPr/>
          <p:nvPr/>
        </p:nvSpPr>
        <p:spPr>
          <a:xfrm>
            <a:off x="1607204" y="5718185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39" name="Shape 36"/>
          <p:cNvSpPr/>
          <p:nvPr/>
        </p:nvSpPr>
        <p:spPr>
          <a:xfrm>
            <a:off x="1427737" y="5718185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40" name="Shape 37"/>
          <p:cNvSpPr/>
          <p:nvPr/>
        </p:nvSpPr>
        <p:spPr>
          <a:xfrm>
            <a:off x="2684008" y="5917672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41" name="Shape 38"/>
          <p:cNvSpPr/>
          <p:nvPr/>
        </p:nvSpPr>
        <p:spPr>
          <a:xfrm>
            <a:off x="2504541" y="5917672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42" name="Shape 39"/>
          <p:cNvSpPr/>
          <p:nvPr/>
        </p:nvSpPr>
        <p:spPr>
          <a:xfrm>
            <a:off x="2325074" y="5917672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43" name="Shape 40"/>
          <p:cNvSpPr/>
          <p:nvPr/>
        </p:nvSpPr>
        <p:spPr>
          <a:xfrm>
            <a:off x="2145606" y="5917672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44" name="Shape 41"/>
          <p:cNvSpPr/>
          <p:nvPr/>
        </p:nvSpPr>
        <p:spPr>
          <a:xfrm>
            <a:off x="1966139" y="5917672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45" name="Shape 42"/>
          <p:cNvSpPr/>
          <p:nvPr/>
        </p:nvSpPr>
        <p:spPr>
          <a:xfrm>
            <a:off x="1786672" y="5917672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46" name="Shape 43"/>
          <p:cNvSpPr/>
          <p:nvPr/>
        </p:nvSpPr>
        <p:spPr>
          <a:xfrm>
            <a:off x="1607204" y="5917672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47" name="Shape 44"/>
          <p:cNvSpPr/>
          <p:nvPr/>
        </p:nvSpPr>
        <p:spPr>
          <a:xfrm>
            <a:off x="1427737" y="5917672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48" name="Shape 45"/>
          <p:cNvSpPr/>
          <p:nvPr/>
        </p:nvSpPr>
        <p:spPr>
          <a:xfrm>
            <a:off x="2684008" y="6117159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49" name="Shape 46"/>
          <p:cNvSpPr/>
          <p:nvPr/>
        </p:nvSpPr>
        <p:spPr>
          <a:xfrm>
            <a:off x="2504541" y="6117159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50" name="Shape 47"/>
          <p:cNvSpPr/>
          <p:nvPr/>
        </p:nvSpPr>
        <p:spPr>
          <a:xfrm>
            <a:off x="2325074" y="6117159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51" name="Shape 48"/>
          <p:cNvSpPr/>
          <p:nvPr/>
        </p:nvSpPr>
        <p:spPr>
          <a:xfrm>
            <a:off x="2145606" y="6117159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52" name="Shape 49"/>
          <p:cNvSpPr/>
          <p:nvPr/>
        </p:nvSpPr>
        <p:spPr>
          <a:xfrm>
            <a:off x="1966139" y="6117159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53" name="Shape 50"/>
          <p:cNvSpPr/>
          <p:nvPr/>
        </p:nvSpPr>
        <p:spPr>
          <a:xfrm>
            <a:off x="1786672" y="6117159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54" name="Shape 51"/>
          <p:cNvSpPr/>
          <p:nvPr/>
        </p:nvSpPr>
        <p:spPr>
          <a:xfrm>
            <a:off x="1607204" y="6117159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55" name="Shape 52"/>
          <p:cNvSpPr/>
          <p:nvPr/>
        </p:nvSpPr>
        <p:spPr>
          <a:xfrm>
            <a:off x="1427737" y="6117159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56" name="Shape 53"/>
          <p:cNvSpPr/>
          <p:nvPr/>
        </p:nvSpPr>
        <p:spPr>
          <a:xfrm>
            <a:off x="4120138" y="5120283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57" name="Shape 54"/>
          <p:cNvSpPr/>
          <p:nvPr/>
        </p:nvSpPr>
        <p:spPr>
          <a:xfrm>
            <a:off x="3940670" y="5120283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58" name="Shape 55"/>
          <p:cNvSpPr/>
          <p:nvPr/>
        </p:nvSpPr>
        <p:spPr>
          <a:xfrm>
            <a:off x="3761203" y="5120283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59" name="Shape 56"/>
          <p:cNvSpPr/>
          <p:nvPr/>
        </p:nvSpPr>
        <p:spPr>
          <a:xfrm>
            <a:off x="3581735" y="5120283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60" name="Shape 57"/>
          <p:cNvSpPr/>
          <p:nvPr/>
        </p:nvSpPr>
        <p:spPr>
          <a:xfrm>
            <a:off x="3402268" y="5120283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61" name="Shape 58"/>
          <p:cNvSpPr/>
          <p:nvPr/>
        </p:nvSpPr>
        <p:spPr>
          <a:xfrm>
            <a:off x="3222801" y="5120283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62" name="Shape 59"/>
          <p:cNvSpPr/>
          <p:nvPr/>
        </p:nvSpPr>
        <p:spPr>
          <a:xfrm>
            <a:off x="3043333" y="5120283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63" name="Shape 60"/>
          <p:cNvSpPr/>
          <p:nvPr/>
        </p:nvSpPr>
        <p:spPr>
          <a:xfrm>
            <a:off x="2863866" y="5120283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64" name="Shape 61"/>
          <p:cNvSpPr/>
          <p:nvPr/>
        </p:nvSpPr>
        <p:spPr>
          <a:xfrm>
            <a:off x="4120138" y="5319770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65" name="Shape 62"/>
          <p:cNvSpPr/>
          <p:nvPr/>
        </p:nvSpPr>
        <p:spPr>
          <a:xfrm>
            <a:off x="3940670" y="5319770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66" name="Shape 63"/>
          <p:cNvSpPr/>
          <p:nvPr/>
        </p:nvSpPr>
        <p:spPr>
          <a:xfrm>
            <a:off x="3761203" y="5319770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67" name="Shape 64"/>
          <p:cNvSpPr/>
          <p:nvPr/>
        </p:nvSpPr>
        <p:spPr>
          <a:xfrm>
            <a:off x="3581735" y="5319770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68" name="Shape 65"/>
          <p:cNvSpPr/>
          <p:nvPr/>
        </p:nvSpPr>
        <p:spPr>
          <a:xfrm>
            <a:off x="3402268" y="5319770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69" name="Shape 66"/>
          <p:cNvSpPr/>
          <p:nvPr/>
        </p:nvSpPr>
        <p:spPr>
          <a:xfrm>
            <a:off x="3222801" y="5319770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70" name="Shape 67"/>
          <p:cNvSpPr/>
          <p:nvPr/>
        </p:nvSpPr>
        <p:spPr>
          <a:xfrm>
            <a:off x="3043333" y="5319770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71" name="Shape 68"/>
          <p:cNvSpPr/>
          <p:nvPr/>
        </p:nvSpPr>
        <p:spPr>
          <a:xfrm>
            <a:off x="2863866" y="5319770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72" name="Shape 69"/>
          <p:cNvSpPr/>
          <p:nvPr/>
        </p:nvSpPr>
        <p:spPr>
          <a:xfrm>
            <a:off x="4120138" y="5519257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73" name="Shape 70"/>
          <p:cNvSpPr/>
          <p:nvPr/>
        </p:nvSpPr>
        <p:spPr>
          <a:xfrm>
            <a:off x="3940670" y="5519257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74" name="Shape 71"/>
          <p:cNvSpPr/>
          <p:nvPr/>
        </p:nvSpPr>
        <p:spPr>
          <a:xfrm>
            <a:off x="3761203" y="5519257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75" name="Shape 72"/>
          <p:cNvSpPr/>
          <p:nvPr/>
        </p:nvSpPr>
        <p:spPr>
          <a:xfrm>
            <a:off x="3581735" y="5519257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76" name="Shape 73"/>
          <p:cNvSpPr/>
          <p:nvPr/>
        </p:nvSpPr>
        <p:spPr>
          <a:xfrm>
            <a:off x="3402268" y="5519257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77" name="Shape 74"/>
          <p:cNvSpPr/>
          <p:nvPr/>
        </p:nvSpPr>
        <p:spPr>
          <a:xfrm>
            <a:off x="3222801" y="5519257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78" name="Shape 75"/>
          <p:cNvSpPr/>
          <p:nvPr/>
        </p:nvSpPr>
        <p:spPr>
          <a:xfrm>
            <a:off x="3043333" y="5519257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79" name="Shape 76"/>
          <p:cNvSpPr/>
          <p:nvPr/>
        </p:nvSpPr>
        <p:spPr>
          <a:xfrm>
            <a:off x="2863866" y="5519257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80" name="Shape 77"/>
          <p:cNvSpPr/>
          <p:nvPr/>
        </p:nvSpPr>
        <p:spPr>
          <a:xfrm>
            <a:off x="4120138" y="5718185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81" name="Shape 78"/>
          <p:cNvSpPr/>
          <p:nvPr/>
        </p:nvSpPr>
        <p:spPr>
          <a:xfrm>
            <a:off x="3940670" y="5718185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82" name="Shape 79"/>
          <p:cNvSpPr/>
          <p:nvPr/>
        </p:nvSpPr>
        <p:spPr>
          <a:xfrm>
            <a:off x="3761203" y="5718185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83" name="Shape 80"/>
          <p:cNvSpPr/>
          <p:nvPr/>
        </p:nvSpPr>
        <p:spPr>
          <a:xfrm>
            <a:off x="3581735" y="5718185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84" name="Shape 81"/>
          <p:cNvSpPr/>
          <p:nvPr/>
        </p:nvSpPr>
        <p:spPr>
          <a:xfrm>
            <a:off x="3402268" y="5718185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85" name="Shape 82"/>
          <p:cNvSpPr/>
          <p:nvPr/>
        </p:nvSpPr>
        <p:spPr>
          <a:xfrm>
            <a:off x="3222801" y="5718185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86" name="Shape 83"/>
          <p:cNvSpPr/>
          <p:nvPr/>
        </p:nvSpPr>
        <p:spPr>
          <a:xfrm>
            <a:off x="3043333" y="5718185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87" name="Shape 84"/>
          <p:cNvSpPr/>
          <p:nvPr/>
        </p:nvSpPr>
        <p:spPr>
          <a:xfrm>
            <a:off x="2863866" y="5718185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88" name="Shape 85"/>
          <p:cNvSpPr/>
          <p:nvPr/>
        </p:nvSpPr>
        <p:spPr>
          <a:xfrm>
            <a:off x="4120138" y="5917672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89" name="Shape 86"/>
          <p:cNvSpPr/>
          <p:nvPr/>
        </p:nvSpPr>
        <p:spPr>
          <a:xfrm>
            <a:off x="3940670" y="5917672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90" name="Shape 87"/>
          <p:cNvSpPr/>
          <p:nvPr/>
        </p:nvSpPr>
        <p:spPr>
          <a:xfrm>
            <a:off x="3761203" y="5917672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91" name="Shape 88"/>
          <p:cNvSpPr/>
          <p:nvPr/>
        </p:nvSpPr>
        <p:spPr>
          <a:xfrm>
            <a:off x="3581735" y="5917672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92" name="Shape 89"/>
          <p:cNvSpPr/>
          <p:nvPr/>
        </p:nvSpPr>
        <p:spPr>
          <a:xfrm>
            <a:off x="3402268" y="5917672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93" name="Shape 90"/>
          <p:cNvSpPr/>
          <p:nvPr/>
        </p:nvSpPr>
        <p:spPr>
          <a:xfrm>
            <a:off x="3222801" y="5917672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94" name="Shape 91"/>
          <p:cNvSpPr/>
          <p:nvPr/>
        </p:nvSpPr>
        <p:spPr>
          <a:xfrm>
            <a:off x="3043333" y="5917672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95" name="Shape 92"/>
          <p:cNvSpPr/>
          <p:nvPr/>
        </p:nvSpPr>
        <p:spPr>
          <a:xfrm>
            <a:off x="2863866" y="5917672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96" name="Shape 93"/>
          <p:cNvSpPr/>
          <p:nvPr/>
        </p:nvSpPr>
        <p:spPr>
          <a:xfrm>
            <a:off x="4120138" y="6117159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97" name="Shape 94"/>
          <p:cNvSpPr/>
          <p:nvPr/>
        </p:nvSpPr>
        <p:spPr>
          <a:xfrm>
            <a:off x="3940670" y="6117159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98" name="Shape 95"/>
          <p:cNvSpPr/>
          <p:nvPr/>
        </p:nvSpPr>
        <p:spPr>
          <a:xfrm>
            <a:off x="3761203" y="6117159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99" name="Shape 96"/>
          <p:cNvSpPr/>
          <p:nvPr/>
        </p:nvSpPr>
        <p:spPr>
          <a:xfrm>
            <a:off x="3581735" y="6117159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100" name="Shape 97"/>
          <p:cNvSpPr/>
          <p:nvPr/>
        </p:nvSpPr>
        <p:spPr>
          <a:xfrm>
            <a:off x="3402268" y="6117159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101" name="Shape 98"/>
          <p:cNvSpPr/>
          <p:nvPr/>
        </p:nvSpPr>
        <p:spPr>
          <a:xfrm>
            <a:off x="3222801" y="6117159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102" name="Shape 99"/>
          <p:cNvSpPr/>
          <p:nvPr/>
        </p:nvSpPr>
        <p:spPr>
          <a:xfrm>
            <a:off x="3043333" y="6117159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103" name="Shape 100"/>
          <p:cNvSpPr/>
          <p:nvPr/>
        </p:nvSpPr>
        <p:spPr>
          <a:xfrm>
            <a:off x="2863866" y="6117159"/>
            <a:ext cx="97232" cy="97669"/>
          </a:xfrm>
          <a:prstGeom prst="ellipse">
            <a:avLst/>
          </a:prstGeom>
          <a:gradFill flip="none" rotWithShape="1">
            <a:gsLst>
              <a:gs pos="0">
                <a:srgbClr val="1E46EB">
                  <a:alpha val="0"/>
                </a:srgbClr>
              </a:gs>
              <a:gs pos="5000">
                <a:srgbClr val="1E46EB">
                  <a:alpha val="0"/>
                </a:srgbClr>
              </a:gs>
              <a:gs pos="67000">
                <a:srgbClr val="1CA97E"/>
              </a:gs>
              <a:gs pos="100000">
                <a:srgbClr val="1E46EB"/>
              </a:gs>
            </a:gsLst>
            <a:lin ang="10800000" scaled="1"/>
          </a:gradFill>
        </p:spPr>
      </p:sp>
      <p:sp>
        <p:nvSpPr>
          <p:cNvPr id="104" name="Shape 101"/>
          <p:cNvSpPr/>
          <p:nvPr/>
        </p:nvSpPr>
        <p:spPr>
          <a:xfrm>
            <a:off x="318" y="6584950"/>
            <a:ext cx="12191365" cy="152400"/>
          </a:xfrm>
          <a:prstGeom prst="rect">
            <a:avLst/>
          </a:prstGeom>
          <a:solidFill>
            <a:srgbClr val="1CA97E"/>
          </a:solidFill>
        </p:spPr>
      </p:sp>
      <p:sp>
        <p:nvSpPr>
          <p:cNvPr id="105" name="Shape 102"/>
          <p:cNvSpPr/>
          <p:nvPr/>
        </p:nvSpPr>
        <p:spPr>
          <a:xfrm>
            <a:off x="318" y="6705600"/>
            <a:ext cx="12191365" cy="152400"/>
          </a:xfrm>
          <a:prstGeom prst="rect">
            <a:avLst/>
          </a:prstGeom>
          <a:solidFill>
            <a:srgbClr val="1E46EB"/>
          </a:solidFill>
        </p:spPr>
      </p:sp>
      <p:sp>
        <p:nvSpPr>
          <p:cNvPr id="106" name="Text 103"/>
          <p:cNvSpPr/>
          <p:nvPr/>
        </p:nvSpPr>
        <p:spPr>
          <a:xfrm>
            <a:off x="1135380" y="3636645"/>
            <a:ext cx="4716780" cy="45974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2400" dirty="0">
                <a:solidFill>
                  <a:srgbClr val="1E46E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THANK YOU FOR WATCHING</a:t>
            </a:r>
            <a:endParaRPr lang="en-US" sz="1600" dirty="0"/>
          </a:p>
        </p:txBody>
      </p:sp>
      <p:sp>
        <p:nvSpPr>
          <p:cNvPr id="107" name="Shape 104"/>
          <p:cNvSpPr/>
          <p:nvPr/>
        </p:nvSpPr>
        <p:spPr>
          <a:xfrm>
            <a:off x="1123072" y="4353560"/>
            <a:ext cx="2322640" cy="502920"/>
          </a:xfrm>
          <a:prstGeom prst="roundRect">
            <a:avLst>
              <a:gd name="adj" fmla="val 50000"/>
            </a:avLst>
          </a:prstGeom>
          <a:solidFill>
            <a:srgbClr val="1E46EB"/>
          </a:solidFill>
        </p:spPr>
      </p:sp>
      <p:sp>
        <p:nvSpPr>
          <p:cNvPr id="108" name="Text 105"/>
          <p:cNvSpPr/>
          <p:nvPr/>
        </p:nvSpPr>
        <p:spPr>
          <a:xfrm>
            <a:off x="1085850" y="4405630"/>
            <a:ext cx="2397760" cy="33718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 algn="ctr">
              <a:buClrTx/>
              <a:buSzTx/>
              <a:buFontTx/>
            </a:pPr>
            <a:r>
              <a:rPr lang="en-US" sz="20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  <a:sym typeface="+mn-ea"/>
              </a:rPr>
              <a:t>主讲人：聂云丽</a:t>
            </a:r>
            <a:endParaRPr lang="en-US" sz="2000" dirty="0">
              <a:solidFill>
                <a:srgbClr val="FFFFFF"/>
              </a:solidFill>
              <a:latin typeface="MiSans" pitchFamily="34" charset="0"/>
              <a:ea typeface="MiSans" pitchFamily="34" charset="-122"/>
              <a:cs typeface="MiSans" pitchFamily="34" charset="-120"/>
              <a:sym typeface="+mn-ea"/>
            </a:endParaRPr>
          </a:p>
        </p:txBody>
      </p:sp>
      <p:sp>
        <p:nvSpPr>
          <p:cNvPr id="109" name="Shape 106"/>
          <p:cNvSpPr/>
          <p:nvPr/>
        </p:nvSpPr>
        <p:spPr>
          <a:xfrm>
            <a:off x="4008512" y="4343400"/>
            <a:ext cx="2322640" cy="502920"/>
          </a:xfrm>
          <a:prstGeom prst="roundRect">
            <a:avLst>
              <a:gd name="adj" fmla="val 50000"/>
            </a:avLst>
          </a:prstGeom>
          <a:solidFill>
            <a:srgbClr val="1CA97E"/>
          </a:solidFill>
        </p:spPr>
      </p:sp>
      <p:sp>
        <p:nvSpPr>
          <p:cNvPr id="110" name="Text 107"/>
          <p:cNvSpPr/>
          <p:nvPr/>
        </p:nvSpPr>
        <p:spPr>
          <a:xfrm>
            <a:off x="3971290" y="4395470"/>
            <a:ext cx="2397760" cy="39878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时间:2026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4-17:02:52-d2slbf61bb2p4onbqkj0.png"/>
          <p:cNvPicPr>
            <a:picLocks noChangeAspect="1"/>
          </p:cNvPicPr>
          <p:nvPr/>
        </p:nvPicPr>
        <p:blipFill>
          <a:blip r:embed="rId1"/>
          <a:srcRect l="13" r="13"/>
          <a:stretch>
            <a:fillRect/>
          </a:stretch>
        </p:blipFill>
        <p:spPr>
          <a:xfrm>
            <a:off x="-635" y="0"/>
            <a:ext cx="12207240" cy="6832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318" y="6584950"/>
            <a:ext cx="12191365" cy="152400"/>
          </a:xfrm>
          <a:prstGeom prst="rect">
            <a:avLst/>
          </a:prstGeom>
          <a:solidFill>
            <a:srgbClr val="1CA97E"/>
          </a:solidFill>
        </p:spPr>
      </p:sp>
      <p:sp>
        <p:nvSpPr>
          <p:cNvPr id="4" name="Shape 1"/>
          <p:cNvSpPr/>
          <p:nvPr/>
        </p:nvSpPr>
        <p:spPr>
          <a:xfrm>
            <a:off x="318" y="6705600"/>
            <a:ext cx="12191365" cy="152400"/>
          </a:xfrm>
          <a:prstGeom prst="rect">
            <a:avLst/>
          </a:prstGeom>
          <a:solidFill>
            <a:srgbClr val="1E46EB"/>
          </a:solidFill>
        </p:spPr>
      </p:sp>
      <p:sp>
        <p:nvSpPr>
          <p:cNvPr id="5" name="Text 2"/>
          <p:cNvSpPr/>
          <p:nvPr/>
        </p:nvSpPr>
        <p:spPr>
          <a:xfrm>
            <a:off x="3335655" y="3239909"/>
            <a:ext cx="5956796" cy="8990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dirty="0">
                <a:solidFill>
                  <a:srgbClr val="1E46E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AI概述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3563724" y="1433195"/>
            <a:ext cx="5956796" cy="17067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9600" b="1" dirty="0">
                <a:solidFill>
                  <a:srgbClr val="1E46E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01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 rot="20340000">
            <a:off x="5207353" y="2025906"/>
            <a:ext cx="2808847" cy="684270"/>
          </a:xfrm>
          <a:prstGeom prst="ellipse">
            <a:avLst/>
          </a:prstGeom>
          <a:solidFill>
            <a:srgbClr val="000000">
              <a:alpha val="0"/>
            </a:srgbClr>
          </a:solidFill>
          <a:ln w="19050">
            <a:gradFill flip="none" rotWithShape="1">
              <a:gsLst>
                <a:gs pos="0">
                  <a:srgbClr val="1E46EB">
                    <a:alpha val="0"/>
                  </a:srgbClr>
                </a:gs>
                <a:gs pos="24000">
                  <a:srgbClr val="1E46EB">
                    <a:alpha val="0"/>
                  </a:srgbClr>
                </a:gs>
                <a:gs pos="100000">
                  <a:srgbClr val="1E46EB"/>
                </a:gs>
              </a:gsLst>
              <a:lin ang="5400000" scaled="1"/>
            </a:gradFill>
            <a:prstDash val="solid"/>
          </a:ln>
        </p:spPr>
      </p:sp>
      <p:sp>
        <p:nvSpPr>
          <p:cNvPr id="8" name="Shape 5"/>
          <p:cNvSpPr/>
          <p:nvPr/>
        </p:nvSpPr>
        <p:spPr>
          <a:xfrm>
            <a:off x="6044755" y="2859562"/>
            <a:ext cx="180054" cy="180071"/>
          </a:xfrm>
          <a:prstGeom prst="ellipse">
            <a:avLst/>
          </a:prstGeom>
          <a:solidFill>
            <a:srgbClr val="1E46EB"/>
          </a:solidFill>
        </p:spPr>
      </p:sp>
      <p:sp>
        <p:nvSpPr>
          <p:cNvPr id="9" name="Shape 6"/>
          <p:cNvSpPr/>
          <p:nvPr/>
        </p:nvSpPr>
        <p:spPr>
          <a:xfrm>
            <a:off x="7878727" y="2074041"/>
            <a:ext cx="90027" cy="90036"/>
          </a:xfrm>
          <a:prstGeom prst="ellipse">
            <a:avLst/>
          </a:prstGeom>
          <a:solidFill>
            <a:srgbClr val="1E46EB"/>
          </a:solidFill>
        </p:spPr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74040" y="467995"/>
            <a:ext cx="11160125" cy="6540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rgbClr val="1E46E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人工智能的定义与研究范畴</a:t>
            </a:r>
            <a:endParaRPr lang="en-US" sz="1600" dirty="0"/>
          </a:p>
        </p:txBody>
      </p:sp>
      <p:sp>
        <p:nvSpPr>
          <p:cNvPr id="3" name="Shape 1"/>
          <p:cNvSpPr/>
          <p:nvPr/>
        </p:nvSpPr>
        <p:spPr>
          <a:xfrm>
            <a:off x="318" y="6584950"/>
            <a:ext cx="12191365" cy="152400"/>
          </a:xfrm>
          <a:prstGeom prst="rect">
            <a:avLst/>
          </a:prstGeom>
          <a:solidFill>
            <a:srgbClr val="1CA97E"/>
          </a:solidFill>
        </p:spPr>
      </p:sp>
      <p:sp>
        <p:nvSpPr>
          <p:cNvPr id="4" name="Shape 2"/>
          <p:cNvSpPr/>
          <p:nvPr/>
        </p:nvSpPr>
        <p:spPr>
          <a:xfrm>
            <a:off x="318" y="6705600"/>
            <a:ext cx="12191365" cy="152400"/>
          </a:xfrm>
          <a:prstGeom prst="rect">
            <a:avLst/>
          </a:prstGeom>
          <a:solidFill>
            <a:srgbClr val="1E46EB"/>
          </a:solidFill>
        </p:spPr>
      </p:sp>
      <p:sp>
        <p:nvSpPr>
          <p:cNvPr id="5" name="Shape 3"/>
          <p:cNvSpPr/>
          <p:nvPr/>
        </p:nvSpPr>
        <p:spPr>
          <a:xfrm>
            <a:off x="0" y="465455"/>
            <a:ext cx="437515" cy="647700"/>
          </a:xfrm>
          <a:prstGeom prst="rect">
            <a:avLst/>
          </a:prstGeom>
          <a:solidFill>
            <a:srgbClr val="1E46EB"/>
          </a:solidFill>
        </p:spPr>
      </p:sp>
      <p:sp>
        <p:nvSpPr>
          <p:cNvPr id="6" name="Shape 4"/>
          <p:cNvSpPr/>
          <p:nvPr/>
        </p:nvSpPr>
        <p:spPr>
          <a:xfrm>
            <a:off x="488315" y="465455"/>
            <a:ext cx="76200" cy="647700"/>
          </a:xfrm>
          <a:prstGeom prst="rect">
            <a:avLst/>
          </a:prstGeom>
          <a:solidFill>
            <a:srgbClr val="1E46EB"/>
          </a:solidFill>
        </p:spPr>
      </p:sp>
      <p:sp>
        <p:nvSpPr>
          <p:cNvPr id="7" name="Shape 5"/>
          <p:cNvSpPr/>
          <p:nvPr/>
        </p:nvSpPr>
        <p:spPr>
          <a:xfrm>
            <a:off x="869315" y="1894205"/>
            <a:ext cx="4895850" cy="285750"/>
          </a:xfrm>
          <a:prstGeom prst="roundRect">
            <a:avLst>
              <a:gd name="adj" fmla="val 50000"/>
            </a:avLst>
          </a:prstGeom>
          <a:solidFill>
            <a:srgbClr val="1E46EB"/>
          </a:solidFill>
        </p:spPr>
      </p:sp>
      <p:sp>
        <p:nvSpPr>
          <p:cNvPr id="8" name="Shape 6"/>
          <p:cNvSpPr/>
          <p:nvPr/>
        </p:nvSpPr>
        <p:spPr>
          <a:xfrm>
            <a:off x="1074420" y="2018665"/>
            <a:ext cx="4485640" cy="3997960"/>
          </a:xfrm>
          <a:prstGeom prst="rect">
            <a:avLst/>
          </a:prstGeom>
          <a:solidFill>
            <a:srgbClr val="FFFFFF"/>
          </a:solidFill>
          <a:ln w="19050">
            <a:solidFill>
              <a:srgbClr val="1E46EB"/>
            </a:solidFill>
            <a:prstDash val="solid"/>
          </a:ln>
          <a:effectLst>
            <a:outerShdw blurRad="50800" dist="26941" dir="2700000" algn="bl" rotWithShape="0">
              <a:srgbClr val="000000">
                <a:alpha val="40000"/>
              </a:srgbClr>
            </a:outerShdw>
          </a:effectLst>
        </p:spPr>
      </p:sp>
      <p:sp>
        <p:nvSpPr>
          <p:cNvPr id="9" name="Shape 7"/>
          <p:cNvSpPr/>
          <p:nvPr/>
        </p:nvSpPr>
        <p:spPr>
          <a:xfrm>
            <a:off x="6463665" y="1894205"/>
            <a:ext cx="4895850" cy="285750"/>
          </a:xfrm>
          <a:prstGeom prst="roundRect">
            <a:avLst>
              <a:gd name="adj" fmla="val 50000"/>
            </a:avLst>
          </a:prstGeom>
          <a:solidFill>
            <a:srgbClr val="1E46EB"/>
          </a:solidFill>
        </p:spPr>
      </p:sp>
      <p:sp>
        <p:nvSpPr>
          <p:cNvPr id="10" name="Shape 8"/>
          <p:cNvSpPr/>
          <p:nvPr/>
        </p:nvSpPr>
        <p:spPr>
          <a:xfrm>
            <a:off x="6668770" y="2018665"/>
            <a:ext cx="4485640" cy="3997960"/>
          </a:xfrm>
          <a:prstGeom prst="rect">
            <a:avLst/>
          </a:prstGeom>
          <a:solidFill>
            <a:srgbClr val="FFFFFF"/>
          </a:solidFill>
          <a:ln w="19050">
            <a:solidFill>
              <a:srgbClr val="1E46EB"/>
            </a:solidFill>
            <a:prstDash val="solid"/>
          </a:ln>
          <a:effectLst>
            <a:outerShdw blurRad="50800" dist="26941" dir="2700000" algn="bl" rotWithShape="0">
              <a:srgbClr val="000000">
                <a:alpha val="40000"/>
              </a:srgbClr>
            </a:outerShdw>
          </a:effectLst>
        </p:spPr>
      </p:sp>
      <p:sp>
        <p:nvSpPr>
          <p:cNvPr id="11" name="Text 9"/>
          <p:cNvSpPr/>
          <p:nvPr/>
        </p:nvSpPr>
        <p:spPr>
          <a:xfrm>
            <a:off x="1282065" y="2446020"/>
            <a:ext cx="4070985" cy="45974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2400" b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AI的核心定义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1281430" y="3121660"/>
            <a:ext cx="4072255" cy="15543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人工智能是研究、开发用于模拟、延伸和扩展人类智能的理论、方法、技术及应用系统的技术科学，旨在使机器具备类似人类的认知与决策能力。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6876415" y="2446020"/>
            <a:ext cx="4070985" cy="45974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2400" b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实现方法与领域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6875780" y="3121660"/>
            <a:ext cx="4072255" cy="15543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主要研究领域涵盖机器人、语音识别、图像识别、自然语言处理、专家系统等。实现方法分为工程法（追求智能行为效果）与模拟法（模拟人脑机制）两种路径。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5630" y="487045"/>
            <a:ext cx="11160125" cy="6540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rgbClr val="1E46E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人工智能的三要素与核心特征</a:t>
            </a:r>
            <a:endParaRPr lang="en-US" sz="1600" dirty="0"/>
          </a:p>
        </p:txBody>
      </p:sp>
      <p:sp>
        <p:nvSpPr>
          <p:cNvPr id="3" name="Shape 1"/>
          <p:cNvSpPr/>
          <p:nvPr/>
        </p:nvSpPr>
        <p:spPr>
          <a:xfrm>
            <a:off x="318" y="6584950"/>
            <a:ext cx="12191365" cy="152400"/>
          </a:xfrm>
          <a:prstGeom prst="rect">
            <a:avLst/>
          </a:prstGeom>
          <a:solidFill>
            <a:srgbClr val="1CA97E"/>
          </a:solidFill>
        </p:spPr>
      </p:sp>
      <p:sp>
        <p:nvSpPr>
          <p:cNvPr id="4" name="Shape 2"/>
          <p:cNvSpPr/>
          <p:nvPr/>
        </p:nvSpPr>
        <p:spPr>
          <a:xfrm>
            <a:off x="318" y="6705600"/>
            <a:ext cx="12191365" cy="152400"/>
          </a:xfrm>
          <a:prstGeom prst="rect">
            <a:avLst/>
          </a:prstGeom>
          <a:solidFill>
            <a:srgbClr val="1E46EB"/>
          </a:solidFill>
        </p:spPr>
      </p:sp>
      <p:sp>
        <p:nvSpPr>
          <p:cNvPr id="5" name="Shape 3"/>
          <p:cNvSpPr/>
          <p:nvPr/>
        </p:nvSpPr>
        <p:spPr>
          <a:xfrm>
            <a:off x="0" y="465455"/>
            <a:ext cx="437515" cy="647700"/>
          </a:xfrm>
          <a:prstGeom prst="rect">
            <a:avLst/>
          </a:prstGeom>
          <a:solidFill>
            <a:srgbClr val="1E46EB"/>
          </a:solidFill>
        </p:spPr>
      </p:sp>
      <p:sp>
        <p:nvSpPr>
          <p:cNvPr id="6" name="Shape 4"/>
          <p:cNvSpPr/>
          <p:nvPr/>
        </p:nvSpPr>
        <p:spPr>
          <a:xfrm>
            <a:off x="488315" y="465455"/>
            <a:ext cx="76200" cy="647700"/>
          </a:xfrm>
          <a:prstGeom prst="rect">
            <a:avLst/>
          </a:prstGeom>
          <a:solidFill>
            <a:srgbClr val="1E46EB"/>
          </a:solidFill>
        </p:spPr>
      </p:sp>
      <p:pic>
        <p:nvPicPr>
          <p:cNvPr id="7" name="Image 0" descr="https://kimi-img.moonshot.cn/pub/slides/slides_tmpl/image/25-09-04-17:02:56-d2slbg61bb2p4onbqks0.png"/>
          <p:cNvPicPr>
            <a:picLocks noChangeAspect="1"/>
          </p:cNvPicPr>
          <p:nvPr/>
        </p:nvPicPr>
        <p:blipFill>
          <a:blip r:embed="rId1"/>
          <a:srcRect l="106" r="106"/>
          <a:stretch>
            <a:fillRect/>
          </a:stretch>
        </p:blipFill>
        <p:spPr>
          <a:xfrm>
            <a:off x="937260" y="1459865"/>
            <a:ext cx="2700655" cy="3205480"/>
          </a:xfrm>
          <a:prstGeom prst="rect">
            <a:avLst/>
          </a:prstGeom>
        </p:spPr>
      </p:pic>
      <p:sp>
        <p:nvSpPr>
          <p:cNvPr id="8" name="Shape 5"/>
          <p:cNvSpPr/>
          <p:nvPr/>
        </p:nvSpPr>
        <p:spPr>
          <a:xfrm>
            <a:off x="3726180" y="1459865"/>
            <a:ext cx="7564120" cy="1487170"/>
          </a:xfrm>
          <a:prstGeom prst="rect">
            <a:avLst/>
          </a:prstGeom>
          <a:solidFill>
            <a:srgbClr val="FFFFFF"/>
          </a:solidFill>
          <a:ln w="19050">
            <a:solidFill>
              <a:srgbClr val="1E46EB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726180" y="3173730"/>
            <a:ext cx="7564120" cy="1487170"/>
          </a:xfrm>
          <a:prstGeom prst="rect">
            <a:avLst/>
          </a:prstGeom>
          <a:solidFill>
            <a:srgbClr val="FFFFFF"/>
          </a:solidFill>
          <a:ln w="19050">
            <a:solidFill>
              <a:srgbClr val="1CA97E"/>
            </a:solidFill>
            <a:prstDash val="solid"/>
          </a:ln>
        </p:spPr>
      </p:sp>
      <p:sp>
        <p:nvSpPr>
          <p:cNvPr id="10" name="Shape 7"/>
          <p:cNvSpPr/>
          <p:nvPr/>
        </p:nvSpPr>
        <p:spPr>
          <a:xfrm>
            <a:off x="955675" y="4807585"/>
            <a:ext cx="10323195" cy="151003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1E46EB"/>
          </a:solidFill>
        </p:spPr>
      </p:sp>
      <p:sp>
        <p:nvSpPr>
          <p:cNvPr id="11" name="Text 8"/>
          <p:cNvSpPr/>
          <p:nvPr/>
        </p:nvSpPr>
        <p:spPr>
          <a:xfrm>
            <a:off x="3933190" y="1586865"/>
            <a:ext cx="7150100" cy="367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1800" b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AI三要素</a:t>
            </a:r>
            <a:endParaRPr lang="en-US" sz="1600" dirty="0"/>
          </a:p>
        </p:txBody>
      </p:sp>
      <p:sp>
        <p:nvSpPr>
          <p:cNvPr id="12" name="Text 9"/>
          <p:cNvSpPr/>
          <p:nvPr/>
        </p:nvSpPr>
        <p:spPr>
          <a:xfrm>
            <a:off x="3933190" y="1960245"/>
            <a:ext cx="7150100" cy="66631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14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数据是AI的燃料，决定智能水平；算力是引擎，支撑复杂运算；算法是大脑，实现智能决策。三者协同构成AI系统基础。</a:t>
            </a:r>
            <a:endParaRPr lang="en-US" sz="1600" dirty="0"/>
          </a:p>
        </p:txBody>
      </p:sp>
      <p:sp>
        <p:nvSpPr>
          <p:cNvPr id="13" name="Text 10"/>
          <p:cNvSpPr/>
          <p:nvPr/>
        </p:nvSpPr>
        <p:spPr>
          <a:xfrm>
            <a:off x="3933190" y="3300730"/>
            <a:ext cx="7150100" cy="367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1800" b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AI分类体系</a:t>
            </a:r>
            <a:endParaRPr lang="en-US" sz="1600" dirty="0"/>
          </a:p>
        </p:txBody>
      </p:sp>
      <p:sp>
        <p:nvSpPr>
          <p:cNvPr id="14" name="Text 11"/>
          <p:cNvSpPr/>
          <p:nvPr/>
        </p:nvSpPr>
        <p:spPr>
          <a:xfrm>
            <a:off x="3933190" y="3674110"/>
            <a:ext cx="7150100" cy="66631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14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按用途分为决策式AI与生成式AI；按智能水平分为弱AI、强AI与超AI，目前主流应用均属弱人工智能范畴。</a:t>
            </a:r>
            <a:endParaRPr lang="en-US" sz="1600" dirty="0"/>
          </a:p>
        </p:txBody>
      </p:sp>
      <p:sp>
        <p:nvSpPr>
          <p:cNvPr id="15" name="Text 12"/>
          <p:cNvSpPr/>
          <p:nvPr/>
        </p:nvSpPr>
        <p:spPr>
          <a:xfrm>
            <a:off x="1299845" y="4959985"/>
            <a:ext cx="9398635" cy="367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18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核心特点</a:t>
            </a:r>
            <a:endParaRPr lang="en-US" sz="1600" dirty="0"/>
          </a:p>
        </p:txBody>
      </p:sp>
      <p:sp>
        <p:nvSpPr>
          <p:cNvPr id="16" name="Text 13"/>
          <p:cNvSpPr/>
          <p:nvPr/>
        </p:nvSpPr>
        <p:spPr>
          <a:xfrm>
            <a:off x="1299845" y="5333365"/>
            <a:ext cx="9398635" cy="37877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14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智能化、学习能力、自主性与适应性是AI的四大特征，使系统能够持续优化并适应复杂环境变化。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4-17:02:52-d2slbf61bb2p4onbqkj0.png"/>
          <p:cNvPicPr>
            <a:picLocks noChangeAspect="1"/>
          </p:cNvPicPr>
          <p:nvPr/>
        </p:nvPicPr>
        <p:blipFill>
          <a:blip r:embed="rId1"/>
          <a:srcRect l="13" r="13"/>
          <a:stretch>
            <a:fillRect/>
          </a:stretch>
        </p:blipFill>
        <p:spPr>
          <a:xfrm>
            <a:off x="-635" y="0"/>
            <a:ext cx="12207240" cy="6832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318" y="6584950"/>
            <a:ext cx="12191365" cy="152400"/>
          </a:xfrm>
          <a:prstGeom prst="rect">
            <a:avLst/>
          </a:prstGeom>
          <a:solidFill>
            <a:srgbClr val="1CA97E"/>
          </a:solidFill>
        </p:spPr>
      </p:sp>
      <p:sp>
        <p:nvSpPr>
          <p:cNvPr id="4" name="Shape 1"/>
          <p:cNvSpPr/>
          <p:nvPr/>
        </p:nvSpPr>
        <p:spPr>
          <a:xfrm>
            <a:off x="318" y="6705600"/>
            <a:ext cx="12191365" cy="152400"/>
          </a:xfrm>
          <a:prstGeom prst="rect">
            <a:avLst/>
          </a:prstGeom>
          <a:solidFill>
            <a:srgbClr val="1E46EB"/>
          </a:solidFill>
        </p:spPr>
      </p:sp>
      <p:sp>
        <p:nvSpPr>
          <p:cNvPr id="5" name="Text 2"/>
          <p:cNvSpPr/>
          <p:nvPr/>
        </p:nvSpPr>
        <p:spPr>
          <a:xfrm>
            <a:off x="3335655" y="3239909"/>
            <a:ext cx="5956796" cy="82804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dirty="0">
                <a:solidFill>
                  <a:srgbClr val="1E46E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AIGC开启智能新时代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3563724" y="1433195"/>
            <a:ext cx="5956796" cy="15747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9600" b="1" dirty="0">
                <a:solidFill>
                  <a:srgbClr val="1E46E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02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 rot="20340000">
            <a:off x="5207353" y="2025906"/>
            <a:ext cx="2808847" cy="684270"/>
          </a:xfrm>
          <a:prstGeom prst="ellipse">
            <a:avLst/>
          </a:prstGeom>
          <a:solidFill>
            <a:srgbClr val="000000">
              <a:alpha val="0"/>
            </a:srgbClr>
          </a:solidFill>
          <a:ln w="19050">
            <a:gradFill flip="none" rotWithShape="1">
              <a:gsLst>
                <a:gs pos="0">
                  <a:srgbClr val="1E46EB">
                    <a:alpha val="0"/>
                  </a:srgbClr>
                </a:gs>
                <a:gs pos="24000">
                  <a:srgbClr val="1E46EB">
                    <a:alpha val="0"/>
                  </a:srgbClr>
                </a:gs>
                <a:gs pos="100000">
                  <a:srgbClr val="1E46EB"/>
                </a:gs>
              </a:gsLst>
              <a:lin ang="5400000" scaled="1"/>
            </a:gradFill>
            <a:prstDash val="solid"/>
          </a:ln>
        </p:spPr>
      </p:sp>
      <p:sp>
        <p:nvSpPr>
          <p:cNvPr id="8" name="Shape 5"/>
          <p:cNvSpPr/>
          <p:nvPr/>
        </p:nvSpPr>
        <p:spPr>
          <a:xfrm>
            <a:off x="6044755" y="2859562"/>
            <a:ext cx="180054" cy="180071"/>
          </a:xfrm>
          <a:prstGeom prst="ellipse">
            <a:avLst/>
          </a:prstGeom>
          <a:solidFill>
            <a:srgbClr val="1E46EB"/>
          </a:solidFill>
        </p:spPr>
      </p:sp>
      <p:sp>
        <p:nvSpPr>
          <p:cNvPr id="9" name="Shape 6"/>
          <p:cNvSpPr/>
          <p:nvPr/>
        </p:nvSpPr>
        <p:spPr>
          <a:xfrm>
            <a:off x="7878727" y="2074041"/>
            <a:ext cx="90027" cy="90036"/>
          </a:xfrm>
          <a:prstGeom prst="ellipse">
            <a:avLst/>
          </a:prstGeom>
          <a:solidFill>
            <a:srgbClr val="1E46EB"/>
          </a:solidFill>
        </p:spPr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5630" y="487045"/>
            <a:ext cx="11160125" cy="6540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rgbClr val="1E46E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AIGC的概念内涵与核心能力</a:t>
            </a:r>
            <a:endParaRPr lang="en-US" sz="1600" dirty="0"/>
          </a:p>
        </p:txBody>
      </p:sp>
      <p:sp>
        <p:nvSpPr>
          <p:cNvPr id="3" name="Shape 1"/>
          <p:cNvSpPr/>
          <p:nvPr/>
        </p:nvSpPr>
        <p:spPr>
          <a:xfrm>
            <a:off x="318" y="6584950"/>
            <a:ext cx="12191365" cy="152400"/>
          </a:xfrm>
          <a:prstGeom prst="rect">
            <a:avLst/>
          </a:prstGeom>
          <a:solidFill>
            <a:srgbClr val="1CA97E"/>
          </a:solidFill>
        </p:spPr>
      </p:sp>
      <p:sp>
        <p:nvSpPr>
          <p:cNvPr id="4" name="Shape 2"/>
          <p:cNvSpPr/>
          <p:nvPr/>
        </p:nvSpPr>
        <p:spPr>
          <a:xfrm>
            <a:off x="318" y="6705600"/>
            <a:ext cx="12191365" cy="152400"/>
          </a:xfrm>
          <a:prstGeom prst="rect">
            <a:avLst/>
          </a:prstGeom>
          <a:solidFill>
            <a:srgbClr val="1E46EB"/>
          </a:solidFill>
        </p:spPr>
      </p:sp>
      <p:sp>
        <p:nvSpPr>
          <p:cNvPr id="5" name="Shape 3"/>
          <p:cNvSpPr/>
          <p:nvPr/>
        </p:nvSpPr>
        <p:spPr>
          <a:xfrm>
            <a:off x="0" y="465455"/>
            <a:ext cx="437515" cy="647700"/>
          </a:xfrm>
          <a:prstGeom prst="rect">
            <a:avLst/>
          </a:prstGeom>
          <a:solidFill>
            <a:srgbClr val="1E46EB"/>
          </a:solidFill>
        </p:spPr>
      </p:sp>
      <p:sp>
        <p:nvSpPr>
          <p:cNvPr id="6" name="Shape 4"/>
          <p:cNvSpPr/>
          <p:nvPr/>
        </p:nvSpPr>
        <p:spPr>
          <a:xfrm>
            <a:off x="488315" y="465455"/>
            <a:ext cx="76200" cy="647700"/>
          </a:xfrm>
          <a:prstGeom prst="rect">
            <a:avLst/>
          </a:prstGeom>
          <a:solidFill>
            <a:srgbClr val="1E46EB"/>
          </a:solidFill>
        </p:spPr>
      </p:sp>
      <p:sp>
        <p:nvSpPr>
          <p:cNvPr id="7" name="Shape 5"/>
          <p:cNvSpPr/>
          <p:nvPr/>
        </p:nvSpPr>
        <p:spPr>
          <a:xfrm>
            <a:off x="450215" y="1781810"/>
            <a:ext cx="2745105" cy="4267835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1E46EB"/>
          </a:solidFill>
        </p:spPr>
      </p:sp>
      <p:sp>
        <p:nvSpPr>
          <p:cNvPr id="8" name="Shape 6"/>
          <p:cNvSpPr/>
          <p:nvPr/>
        </p:nvSpPr>
        <p:spPr>
          <a:xfrm>
            <a:off x="6128385" y="1781810"/>
            <a:ext cx="2745105" cy="4267835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1E46EB"/>
          </a:solidFill>
        </p:spPr>
      </p:sp>
      <p:sp>
        <p:nvSpPr>
          <p:cNvPr id="9" name="Shape 7"/>
          <p:cNvSpPr/>
          <p:nvPr/>
        </p:nvSpPr>
        <p:spPr>
          <a:xfrm>
            <a:off x="3289300" y="1781810"/>
            <a:ext cx="2745105" cy="4267835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1CA97E"/>
          </a:solidFill>
        </p:spPr>
      </p:sp>
      <p:sp>
        <p:nvSpPr>
          <p:cNvPr id="10" name="Shape 8"/>
          <p:cNvSpPr/>
          <p:nvPr/>
        </p:nvSpPr>
        <p:spPr>
          <a:xfrm>
            <a:off x="8967470" y="1781810"/>
            <a:ext cx="2745105" cy="4267835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1CA97E"/>
          </a:solidFill>
        </p:spPr>
      </p:sp>
      <p:sp>
        <p:nvSpPr>
          <p:cNvPr id="11" name="Text 9"/>
          <p:cNvSpPr/>
          <p:nvPr/>
        </p:nvSpPr>
        <p:spPr>
          <a:xfrm>
            <a:off x="624840" y="1974215"/>
            <a:ext cx="1003300" cy="495300"/>
          </a:xfrm>
          <a:prstGeom prst="rect">
            <a:avLst/>
          </a:prstGeom>
          <a:noFill/>
        </p:spPr>
        <p:txBody>
          <a:bodyPr wrap="square" lIns="91440" tIns="45720" rIns="91440" bIns="45720" rtlCol="0" anchor="t"/>
          <a:lstStyle/>
          <a:p>
            <a:pPr>
              <a:lnSpc>
                <a:spcPct val="100000"/>
              </a:lnSpc>
            </a:pPr>
            <a:r>
              <a:rPr lang="en-US" sz="28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01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624840" y="2521585"/>
            <a:ext cx="2393315" cy="367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18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AIGC定义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624840" y="3180080"/>
            <a:ext cx="2393315" cy="124138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14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AIGC即人工智能生成内容，是利用AI技术自动创作文本、图像、音频、视频等内容的新型生产方式。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3463925" y="1974215"/>
            <a:ext cx="1003300" cy="495300"/>
          </a:xfrm>
          <a:prstGeom prst="rect">
            <a:avLst/>
          </a:prstGeom>
          <a:noFill/>
        </p:spPr>
        <p:txBody>
          <a:bodyPr wrap="square" lIns="91440" tIns="45720" rIns="91440" bIns="45720" rtlCol="0" anchor="t"/>
          <a:lstStyle/>
          <a:p>
            <a:pPr>
              <a:lnSpc>
                <a:spcPct val="100000"/>
              </a:lnSpc>
            </a:pPr>
            <a:r>
              <a:rPr lang="en-US" sz="28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02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3463925" y="2521585"/>
            <a:ext cx="2393315" cy="367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18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核心能力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3463925" y="3180080"/>
            <a:ext cx="2393315" cy="124138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14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基于用户指令理解需求，自动生成高质量多模态内容，实现从创意构思到成品输出的全流程自动化。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6303010" y="1974215"/>
            <a:ext cx="1003300" cy="495300"/>
          </a:xfrm>
          <a:prstGeom prst="rect">
            <a:avLst/>
          </a:prstGeom>
          <a:noFill/>
        </p:spPr>
        <p:txBody>
          <a:bodyPr wrap="square" lIns="91440" tIns="45720" rIns="91440" bIns="45720" rtlCol="0" anchor="t"/>
          <a:lstStyle/>
          <a:p>
            <a:pPr>
              <a:lnSpc>
                <a:spcPct val="100000"/>
              </a:lnSpc>
            </a:pPr>
            <a:r>
              <a:rPr lang="en-US" sz="28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03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6303010" y="2521585"/>
            <a:ext cx="2393315" cy="367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18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自动化特点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6303010" y="3180080"/>
            <a:ext cx="2393315" cy="124138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14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大幅减少人工参与，降低内容生产门槛，使非专业人员也能快速产出专业级内容作品。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9142095" y="1974215"/>
            <a:ext cx="1003300" cy="495300"/>
          </a:xfrm>
          <a:prstGeom prst="rect">
            <a:avLst/>
          </a:prstGeom>
          <a:noFill/>
        </p:spPr>
        <p:txBody>
          <a:bodyPr wrap="square" lIns="91440" tIns="45720" rIns="91440" bIns="45720" rtlCol="0" anchor="t"/>
          <a:lstStyle/>
          <a:p>
            <a:pPr>
              <a:lnSpc>
                <a:spcPct val="100000"/>
              </a:lnSpc>
            </a:pPr>
            <a:r>
              <a:rPr lang="en-US" sz="28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04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9142095" y="2521585"/>
            <a:ext cx="2393315" cy="367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18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可定制化优势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9142095" y="3180080"/>
            <a:ext cx="2393315" cy="124138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14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支持个性化需求调整，灵活适配不同场景、风格与格式要求，满足多元化内容创作需求。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5630" y="487045"/>
            <a:ext cx="11160125" cy="6540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rgbClr val="1E46E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AIGC的关键技术支撑体系</a:t>
            </a:r>
            <a:endParaRPr lang="en-US" sz="1600" dirty="0"/>
          </a:p>
        </p:txBody>
      </p:sp>
      <p:sp>
        <p:nvSpPr>
          <p:cNvPr id="3" name="Shape 1"/>
          <p:cNvSpPr/>
          <p:nvPr/>
        </p:nvSpPr>
        <p:spPr>
          <a:xfrm>
            <a:off x="318" y="6584950"/>
            <a:ext cx="12191365" cy="152400"/>
          </a:xfrm>
          <a:prstGeom prst="rect">
            <a:avLst/>
          </a:prstGeom>
          <a:solidFill>
            <a:srgbClr val="1CA97E"/>
          </a:solidFill>
        </p:spPr>
      </p:sp>
      <p:sp>
        <p:nvSpPr>
          <p:cNvPr id="4" name="Shape 2"/>
          <p:cNvSpPr/>
          <p:nvPr/>
        </p:nvSpPr>
        <p:spPr>
          <a:xfrm>
            <a:off x="318" y="6705600"/>
            <a:ext cx="12191365" cy="152400"/>
          </a:xfrm>
          <a:prstGeom prst="rect">
            <a:avLst/>
          </a:prstGeom>
          <a:solidFill>
            <a:srgbClr val="1E46EB"/>
          </a:solidFill>
        </p:spPr>
      </p:sp>
      <p:sp>
        <p:nvSpPr>
          <p:cNvPr id="5" name="Shape 3"/>
          <p:cNvSpPr/>
          <p:nvPr/>
        </p:nvSpPr>
        <p:spPr>
          <a:xfrm>
            <a:off x="0" y="465455"/>
            <a:ext cx="437515" cy="647700"/>
          </a:xfrm>
          <a:prstGeom prst="rect">
            <a:avLst/>
          </a:prstGeom>
          <a:solidFill>
            <a:srgbClr val="1E46EB"/>
          </a:solidFill>
        </p:spPr>
      </p:sp>
      <p:sp>
        <p:nvSpPr>
          <p:cNvPr id="6" name="Shape 4"/>
          <p:cNvSpPr/>
          <p:nvPr/>
        </p:nvSpPr>
        <p:spPr>
          <a:xfrm>
            <a:off x="488315" y="465455"/>
            <a:ext cx="76200" cy="647700"/>
          </a:xfrm>
          <a:prstGeom prst="rect">
            <a:avLst/>
          </a:prstGeom>
          <a:solidFill>
            <a:srgbClr val="1E46EB"/>
          </a:solidFill>
        </p:spPr>
      </p:sp>
      <p:sp>
        <p:nvSpPr>
          <p:cNvPr id="7" name="Shape 5"/>
          <p:cNvSpPr/>
          <p:nvPr/>
        </p:nvSpPr>
        <p:spPr>
          <a:xfrm>
            <a:off x="4970780" y="3784600"/>
            <a:ext cx="6037580" cy="0"/>
          </a:xfrm>
          <a:prstGeom prst="line">
            <a:avLst/>
          </a:prstGeom>
          <a:noFill/>
          <a:ln w="12700">
            <a:solidFill>
              <a:srgbClr val="1E46EB"/>
            </a:solidFill>
            <a:prstDash val="dash"/>
            <a:headEnd type="none"/>
            <a:tailEnd type="none"/>
          </a:ln>
        </p:spPr>
      </p:sp>
      <p:sp>
        <p:nvSpPr>
          <p:cNvPr id="8" name="Shape 6"/>
          <p:cNvSpPr/>
          <p:nvPr/>
        </p:nvSpPr>
        <p:spPr>
          <a:xfrm>
            <a:off x="810617" y="1552090"/>
            <a:ext cx="10585440" cy="4676310"/>
          </a:xfrm>
          <a:prstGeom prst="rect">
            <a:avLst/>
          </a:prstGeom>
          <a:solidFill>
            <a:srgbClr val="000000">
              <a:alpha val="0"/>
            </a:srgbClr>
          </a:solidFill>
          <a:ln w="19050">
            <a:solidFill>
              <a:srgbClr val="1E46EB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789940" y="1552985"/>
            <a:ext cx="1450078" cy="497812"/>
          </a:xfrm>
          <a:custGeom>
            <a:avLst/>
            <a:gdLst/>
            <a:ahLst/>
            <a:cxnLst/>
            <a:rect l="l" t="t" r="r" b="b"/>
            <a:pathLst>
              <a:path w="1450078" h="497812">
                <a:moveTo>
                  <a:pt x="1450078" y="0"/>
                </a:moveTo>
                <a:lnTo>
                  <a:pt x="0" y="0"/>
                </a:lnTo>
                <a:lnTo>
                  <a:pt x="0" y="497812"/>
                </a:lnTo>
              </a:path>
            </a:pathLst>
          </a:custGeom>
          <a:solidFill>
            <a:srgbClr val="000000">
              <a:alpha val="0"/>
            </a:srgbClr>
          </a:solidFill>
          <a:ln w="19050">
            <a:solidFill>
              <a:srgbClr val="1E46EB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 rot="10800000" flipH="1">
            <a:off x="789940" y="1552985"/>
            <a:ext cx="283151" cy="196505"/>
          </a:xfrm>
          <a:prstGeom prst="triangle">
            <a:avLst>
              <a:gd name="adj" fmla="val 0"/>
            </a:avLst>
          </a:prstGeom>
          <a:solidFill>
            <a:srgbClr val="1E46EB"/>
          </a:solidFill>
        </p:spPr>
      </p:sp>
      <p:sp>
        <p:nvSpPr>
          <p:cNvPr id="11" name="Shape 9"/>
          <p:cNvSpPr/>
          <p:nvPr/>
        </p:nvSpPr>
        <p:spPr>
          <a:xfrm>
            <a:off x="823189" y="1851911"/>
            <a:ext cx="0" cy="147676"/>
          </a:xfrm>
          <a:prstGeom prst="line">
            <a:avLst/>
          </a:prstGeom>
          <a:noFill/>
          <a:ln w="12700">
            <a:solidFill>
              <a:srgbClr val="1E46EB"/>
            </a:solidFill>
            <a:prstDash val="solid"/>
            <a:headEnd type="none"/>
            <a:tailEnd type="none"/>
          </a:ln>
        </p:spPr>
      </p:sp>
      <p:sp>
        <p:nvSpPr>
          <p:cNvPr id="12" name="Shape 10"/>
          <p:cNvSpPr/>
          <p:nvPr/>
        </p:nvSpPr>
        <p:spPr>
          <a:xfrm>
            <a:off x="1396999" y="1501775"/>
            <a:ext cx="422582" cy="47638"/>
          </a:xfrm>
          <a:custGeom>
            <a:avLst/>
            <a:gdLst/>
            <a:ahLst/>
            <a:cxnLst/>
            <a:rect l="l" t="t" r="r" b="b"/>
            <a:pathLst>
              <a:path w="422582" h="47638">
                <a:moveTo>
                  <a:pt x="285958" y="0"/>
                </a:moveTo>
                <a:lnTo>
                  <a:pt x="422582" y="46258"/>
                </a:lnTo>
                <a:lnTo>
                  <a:pt x="0" y="47638"/>
                </a:lnTo>
                <a:lnTo>
                  <a:pt x="42507" y="796"/>
                </a:lnTo>
                <a:lnTo>
                  <a:pt x="285958" y="0"/>
                </a:lnTo>
                <a:close/>
              </a:path>
            </a:pathLst>
          </a:custGeom>
          <a:solidFill>
            <a:srgbClr val="1E46EB"/>
          </a:solidFill>
        </p:spPr>
      </p:sp>
      <p:sp>
        <p:nvSpPr>
          <p:cNvPr id="13" name="Shape 11"/>
          <p:cNvSpPr/>
          <p:nvPr/>
        </p:nvSpPr>
        <p:spPr>
          <a:xfrm flipV="1">
            <a:off x="11087899" y="5927992"/>
            <a:ext cx="314161" cy="302628"/>
          </a:xfrm>
          <a:custGeom>
            <a:avLst/>
            <a:gdLst/>
            <a:ahLst/>
            <a:cxnLst/>
            <a:rect l="l" t="t" r="r" b="b"/>
            <a:pathLst>
              <a:path w="314161" h="302628">
                <a:moveTo>
                  <a:pt x="0" y="0"/>
                </a:moveTo>
                <a:lnTo>
                  <a:pt x="314161" y="0"/>
                </a:lnTo>
                <a:lnTo>
                  <a:pt x="313061" y="302628"/>
                </a:lnTo>
              </a:path>
            </a:pathLst>
          </a:custGeom>
          <a:solidFill>
            <a:srgbClr val="000000">
              <a:alpha val="0"/>
            </a:srgbClr>
          </a:solidFill>
          <a:ln w="38100">
            <a:solidFill>
              <a:srgbClr val="1E46EB"/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 rot="10800000" flipH="1">
            <a:off x="1226164" y="5872497"/>
            <a:ext cx="953823" cy="71772"/>
          </a:xfrm>
          <a:custGeom>
            <a:avLst/>
            <a:gdLst/>
            <a:ahLst/>
            <a:cxnLst/>
            <a:rect l="l" t="t" r="r" b="b"/>
            <a:pathLst>
              <a:path w="953823" h="71772">
                <a:moveTo>
                  <a:pt x="0" y="71772"/>
                </a:moveTo>
                <a:lnTo>
                  <a:pt x="16008" y="0"/>
                </a:lnTo>
                <a:lnTo>
                  <a:pt x="67368" y="0"/>
                </a:lnTo>
                <a:lnTo>
                  <a:pt x="51360" y="71772"/>
                </a:lnTo>
                <a:lnTo>
                  <a:pt x="0" y="71772"/>
                </a:lnTo>
                <a:close/>
                <a:moveTo>
                  <a:pt x="88712" y="71772"/>
                </a:moveTo>
                <a:lnTo>
                  <a:pt x="104720" y="0"/>
                </a:lnTo>
                <a:lnTo>
                  <a:pt x="156080" y="0"/>
                </a:lnTo>
                <a:lnTo>
                  <a:pt x="140072" y="71772"/>
                </a:lnTo>
                <a:lnTo>
                  <a:pt x="88712" y="71772"/>
                </a:lnTo>
                <a:close/>
                <a:moveTo>
                  <a:pt x="177425" y="71772"/>
                </a:moveTo>
                <a:lnTo>
                  <a:pt x="193433" y="0"/>
                </a:lnTo>
                <a:lnTo>
                  <a:pt x="244792" y="0"/>
                </a:lnTo>
                <a:lnTo>
                  <a:pt x="228784" y="71772"/>
                </a:lnTo>
                <a:lnTo>
                  <a:pt x="177425" y="71772"/>
                </a:lnTo>
                <a:close/>
                <a:moveTo>
                  <a:pt x="266137" y="71772"/>
                </a:moveTo>
                <a:lnTo>
                  <a:pt x="282145" y="0"/>
                </a:lnTo>
                <a:lnTo>
                  <a:pt x="333505" y="0"/>
                </a:lnTo>
                <a:lnTo>
                  <a:pt x="317496" y="71772"/>
                </a:lnTo>
                <a:lnTo>
                  <a:pt x="266137" y="71772"/>
                </a:lnTo>
                <a:close/>
                <a:moveTo>
                  <a:pt x="354849" y="71772"/>
                </a:moveTo>
                <a:lnTo>
                  <a:pt x="370857" y="0"/>
                </a:lnTo>
                <a:lnTo>
                  <a:pt x="422217" y="0"/>
                </a:lnTo>
                <a:lnTo>
                  <a:pt x="406209" y="71772"/>
                </a:lnTo>
                <a:lnTo>
                  <a:pt x="354849" y="71772"/>
                </a:lnTo>
                <a:close/>
                <a:moveTo>
                  <a:pt x="442894" y="71772"/>
                </a:moveTo>
                <a:lnTo>
                  <a:pt x="458902" y="0"/>
                </a:lnTo>
                <a:lnTo>
                  <a:pt x="510262" y="0"/>
                </a:lnTo>
                <a:lnTo>
                  <a:pt x="494254" y="71772"/>
                </a:lnTo>
                <a:lnTo>
                  <a:pt x="442894" y="71772"/>
                </a:lnTo>
                <a:close/>
                <a:moveTo>
                  <a:pt x="531607" y="71772"/>
                </a:moveTo>
                <a:lnTo>
                  <a:pt x="547615" y="0"/>
                </a:lnTo>
                <a:lnTo>
                  <a:pt x="598974" y="0"/>
                </a:lnTo>
                <a:lnTo>
                  <a:pt x="582966" y="71772"/>
                </a:lnTo>
                <a:lnTo>
                  <a:pt x="531607" y="71772"/>
                </a:lnTo>
                <a:close/>
                <a:moveTo>
                  <a:pt x="620319" y="71772"/>
                </a:moveTo>
                <a:lnTo>
                  <a:pt x="636327" y="0"/>
                </a:lnTo>
                <a:lnTo>
                  <a:pt x="687687" y="0"/>
                </a:lnTo>
                <a:lnTo>
                  <a:pt x="671678" y="71772"/>
                </a:lnTo>
                <a:lnTo>
                  <a:pt x="620319" y="71772"/>
                </a:lnTo>
                <a:close/>
                <a:moveTo>
                  <a:pt x="709031" y="71772"/>
                </a:moveTo>
                <a:lnTo>
                  <a:pt x="725039" y="0"/>
                </a:lnTo>
                <a:lnTo>
                  <a:pt x="776399" y="0"/>
                </a:lnTo>
                <a:lnTo>
                  <a:pt x="760391" y="71772"/>
                </a:lnTo>
                <a:lnTo>
                  <a:pt x="709031" y="71772"/>
                </a:lnTo>
                <a:close/>
                <a:moveTo>
                  <a:pt x="797743" y="71772"/>
                </a:moveTo>
                <a:lnTo>
                  <a:pt x="813752" y="0"/>
                </a:lnTo>
                <a:lnTo>
                  <a:pt x="865111" y="0"/>
                </a:lnTo>
                <a:lnTo>
                  <a:pt x="849103" y="71772"/>
                </a:lnTo>
                <a:lnTo>
                  <a:pt x="797743" y="71772"/>
                </a:lnTo>
                <a:close/>
                <a:moveTo>
                  <a:pt x="886456" y="71772"/>
                </a:moveTo>
                <a:lnTo>
                  <a:pt x="902464" y="0"/>
                </a:lnTo>
                <a:lnTo>
                  <a:pt x="953823" y="0"/>
                </a:lnTo>
                <a:lnTo>
                  <a:pt x="937815" y="71772"/>
                </a:lnTo>
                <a:lnTo>
                  <a:pt x="886456" y="71772"/>
                </a:lnTo>
                <a:close/>
              </a:path>
            </a:pathLst>
          </a:custGeom>
          <a:gradFill flip="none" rotWithShape="1">
            <a:gsLst>
              <a:gs pos="0">
                <a:srgbClr val="1E46EB"/>
              </a:gs>
              <a:gs pos="100000">
                <a:srgbClr val="1E46EB">
                  <a:alpha val="0"/>
                </a:srgbClr>
              </a:gs>
            </a:gsLst>
            <a:lin ang="0" scaled="1"/>
          </a:gradFill>
          <a:effectLst>
            <a:outerShdw blurRad="127000" dist="50800" dir="2700000" algn="bl" rotWithShape="0">
              <a:srgbClr val="1E46EB">
                <a:alpha val="40000"/>
              </a:srgbClr>
            </a:outerShdw>
          </a:effectLst>
        </p:spPr>
      </p:sp>
      <p:pic>
        <p:nvPicPr>
          <p:cNvPr id="15" name="Image 0" descr="https://kimi-img.moonshot.cn/pub/slides/slides_tmpl/image/25-09-04-17:02:53-d2slbfe1bb2p4onbqkng.png"/>
          <p:cNvPicPr>
            <a:picLocks noChangeAspect="1"/>
          </p:cNvPicPr>
          <p:nvPr/>
        </p:nvPicPr>
        <p:blipFill>
          <a:blip r:embed="rId1"/>
          <a:srcRect t="85" b="85"/>
          <a:stretch>
            <a:fillRect/>
          </a:stretch>
        </p:blipFill>
        <p:spPr>
          <a:xfrm>
            <a:off x="1231900" y="1927225"/>
            <a:ext cx="3490595" cy="3736340"/>
          </a:xfrm>
          <a:prstGeom prst="rect">
            <a:avLst/>
          </a:prstGeom>
        </p:spPr>
      </p:pic>
      <p:sp>
        <p:nvSpPr>
          <p:cNvPr id="16" name="Text 13"/>
          <p:cNvSpPr/>
          <p:nvPr/>
        </p:nvSpPr>
        <p:spPr>
          <a:xfrm>
            <a:off x="4816475" y="1937385"/>
            <a:ext cx="6218555" cy="367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1800" b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深度学习与多模态技术</a:t>
            </a:r>
            <a:endParaRPr lang="en-US" sz="1600" dirty="0"/>
          </a:p>
        </p:txBody>
      </p:sp>
      <p:sp>
        <p:nvSpPr>
          <p:cNvPr id="17" name="Text 14"/>
          <p:cNvSpPr/>
          <p:nvPr/>
        </p:nvSpPr>
        <p:spPr>
          <a:xfrm>
            <a:off x="4816475" y="2324735"/>
            <a:ext cx="6292850" cy="13715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GAN、VAE、Transformer、扩散模型等深度学习技术构成AIGC的神经网络基础；自然语言处理实现语义理解与文本生成；计算机视觉支撑图像识别、生成与编辑；语音处理技术完成语音识别与合成。四大技术领域深度融合，共同赋能内容智能创作。</a:t>
            </a:r>
            <a:endParaRPr lang="en-US" sz="1600" dirty="0"/>
          </a:p>
        </p:txBody>
      </p:sp>
      <p:sp>
        <p:nvSpPr>
          <p:cNvPr id="18" name="Text 15"/>
          <p:cNvSpPr/>
          <p:nvPr/>
        </p:nvSpPr>
        <p:spPr>
          <a:xfrm>
            <a:off x="4890770" y="3967480"/>
            <a:ext cx="6218555" cy="367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1800" b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技术协同机制</a:t>
            </a:r>
            <a:endParaRPr lang="en-US" sz="1600" dirty="0"/>
          </a:p>
        </p:txBody>
      </p:sp>
      <p:sp>
        <p:nvSpPr>
          <p:cNvPr id="19" name="Text 16"/>
          <p:cNvSpPr/>
          <p:nvPr/>
        </p:nvSpPr>
        <p:spPr>
          <a:xfrm>
            <a:off x="4890770" y="4354830"/>
            <a:ext cx="6292850" cy="73140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多模态技术协同使AIGC能够跨越文本、图像、音频、视频等媒介边界，实现跨模态内容理解与生成，为复杂创意任务提供完整技术解决方案。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5630" y="487045"/>
            <a:ext cx="11160125" cy="6540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rgbClr val="1E46E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AIGC的发展历程与里程碑</a:t>
            </a:r>
            <a:endParaRPr lang="en-US" sz="1600" dirty="0"/>
          </a:p>
        </p:txBody>
      </p:sp>
      <p:sp>
        <p:nvSpPr>
          <p:cNvPr id="3" name="Shape 1"/>
          <p:cNvSpPr/>
          <p:nvPr/>
        </p:nvSpPr>
        <p:spPr>
          <a:xfrm>
            <a:off x="318" y="6584950"/>
            <a:ext cx="12191365" cy="152400"/>
          </a:xfrm>
          <a:prstGeom prst="rect">
            <a:avLst/>
          </a:prstGeom>
          <a:solidFill>
            <a:srgbClr val="1CA97E"/>
          </a:solidFill>
        </p:spPr>
      </p:sp>
      <p:sp>
        <p:nvSpPr>
          <p:cNvPr id="4" name="Shape 2"/>
          <p:cNvSpPr/>
          <p:nvPr/>
        </p:nvSpPr>
        <p:spPr>
          <a:xfrm>
            <a:off x="318" y="6705600"/>
            <a:ext cx="12191365" cy="152400"/>
          </a:xfrm>
          <a:prstGeom prst="rect">
            <a:avLst/>
          </a:prstGeom>
          <a:solidFill>
            <a:srgbClr val="1E46EB"/>
          </a:solidFill>
        </p:spPr>
      </p:sp>
      <p:sp>
        <p:nvSpPr>
          <p:cNvPr id="5" name="Shape 3"/>
          <p:cNvSpPr/>
          <p:nvPr/>
        </p:nvSpPr>
        <p:spPr>
          <a:xfrm>
            <a:off x="0" y="465455"/>
            <a:ext cx="437515" cy="647700"/>
          </a:xfrm>
          <a:prstGeom prst="rect">
            <a:avLst/>
          </a:prstGeom>
          <a:solidFill>
            <a:srgbClr val="1E46EB"/>
          </a:solidFill>
        </p:spPr>
      </p:sp>
      <p:sp>
        <p:nvSpPr>
          <p:cNvPr id="6" name="Shape 4"/>
          <p:cNvSpPr/>
          <p:nvPr/>
        </p:nvSpPr>
        <p:spPr>
          <a:xfrm>
            <a:off x="488315" y="465455"/>
            <a:ext cx="76200" cy="647700"/>
          </a:xfrm>
          <a:prstGeom prst="rect">
            <a:avLst/>
          </a:prstGeom>
          <a:solidFill>
            <a:srgbClr val="1E46EB"/>
          </a:solidFill>
        </p:spPr>
      </p:sp>
      <p:sp>
        <p:nvSpPr>
          <p:cNvPr id="7" name="Shape 5"/>
          <p:cNvSpPr/>
          <p:nvPr/>
        </p:nvSpPr>
        <p:spPr>
          <a:xfrm>
            <a:off x="859790" y="1662430"/>
            <a:ext cx="3238500" cy="4420235"/>
          </a:xfrm>
          <a:prstGeom prst="roundRect">
            <a:avLst>
              <a:gd name="adj" fmla="val 8823"/>
            </a:avLst>
          </a:prstGeom>
          <a:solidFill>
            <a:srgbClr val="FFFFFF"/>
          </a:solidFill>
          <a:ln w="19050">
            <a:solidFill>
              <a:srgbClr val="1E46EB"/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1943338" y="1852930"/>
            <a:ext cx="1072078" cy="1072515"/>
          </a:xfrm>
          <a:prstGeom prst="ellipse">
            <a:avLst/>
          </a:prstGeom>
          <a:solidFill>
            <a:srgbClr val="1E46EB"/>
          </a:solidFill>
        </p:spPr>
      </p:sp>
      <p:sp>
        <p:nvSpPr>
          <p:cNvPr id="9" name="Shape 7"/>
          <p:cNvSpPr/>
          <p:nvPr/>
        </p:nvSpPr>
        <p:spPr>
          <a:xfrm>
            <a:off x="4457065" y="1662430"/>
            <a:ext cx="3238500" cy="4420235"/>
          </a:xfrm>
          <a:prstGeom prst="roundRect">
            <a:avLst>
              <a:gd name="adj" fmla="val 8823"/>
            </a:avLst>
          </a:prstGeom>
          <a:solidFill>
            <a:srgbClr val="FFFFFF"/>
          </a:solidFill>
          <a:ln w="19050">
            <a:solidFill>
              <a:srgbClr val="1CA97E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5540613" y="1852930"/>
            <a:ext cx="1072078" cy="1072515"/>
          </a:xfrm>
          <a:prstGeom prst="ellipse">
            <a:avLst/>
          </a:prstGeom>
          <a:solidFill>
            <a:srgbClr val="1CA97E"/>
          </a:solidFill>
        </p:spPr>
      </p:sp>
      <p:sp>
        <p:nvSpPr>
          <p:cNvPr id="11" name="Shape 9"/>
          <p:cNvSpPr/>
          <p:nvPr/>
        </p:nvSpPr>
        <p:spPr>
          <a:xfrm>
            <a:off x="8054340" y="1662430"/>
            <a:ext cx="3238500" cy="4420235"/>
          </a:xfrm>
          <a:prstGeom prst="roundRect">
            <a:avLst>
              <a:gd name="adj" fmla="val 8823"/>
            </a:avLst>
          </a:prstGeom>
          <a:solidFill>
            <a:srgbClr val="FFFFFF"/>
          </a:solidFill>
          <a:ln w="19050">
            <a:solidFill>
              <a:srgbClr val="1E46EB"/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9137888" y="1852930"/>
            <a:ext cx="1072078" cy="1072515"/>
          </a:xfrm>
          <a:prstGeom prst="ellipse">
            <a:avLst/>
          </a:prstGeom>
          <a:solidFill>
            <a:srgbClr val="1E46EB"/>
          </a:solidFill>
        </p:spPr>
      </p:sp>
      <p:sp>
        <p:nvSpPr>
          <p:cNvPr id="13" name="Text 11"/>
          <p:cNvSpPr/>
          <p:nvPr/>
        </p:nvSpPr>
        <p:spPr>
          <a:xfrm>
            <a:off x="1982836" y="2076518"/>
            <a:ext cx="993710" cy="6540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6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01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1106051" y="3067685"/>
            <a:ext cx="2746653" cy="367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1800" b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初期探索阶段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1106051" y="3688715"/>
            <a:ext cx="2746653" cy="95384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14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1950s-1970s：基于规则的系统如ELIZA对话程序，开启机器生成内容的早期尝试。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5580111" y="2076518"/>
            <a:ext cx="993710" cy="6540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6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02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4703326" y="3067685"/>
            <a:ext cx="2746653" cy="367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1800" b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技术积累阶段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4703326" y="3688715"/>
            <a:ext cx="2746653" cy="95384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14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1980s-1990s：统计模型、专家系统与NLP技术取得突破，为后续发展奠定理论基础。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9177386" y="2076518"/>
            <a:ext cx="993710" cy="6540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6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03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8300601" y="3067685"/>
            <a:ext cx="2746653" cy="367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1800" b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快速发展阶段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8300601" y="3688715"/>
            <a:ext cx="2746653" cy="124138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14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2000s至今：深度学习革命催生GPT、DALL·E、Sora等大模型，AIGC进入爆发式增长新纪元。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Custom Theme">
  <a:themeElements>
    <a:clrScheme name="Custom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E46EB"/>
      </a:accent1>
      <a:accent2>
        <a:srgbClr val="1CA97E"/>
      </a:accent2>
      <a:accent3>
        <a:srgbClr val="5D91F0"/>
      </a:accent3>
      <a:accent4>
        <a:srgbClr val="000000"/>
      </a:accent4>
      <a:accent5>
        <a:srgbClr val="FFFFFF"/>
      </a:accent5>
      <a:accent6>
        <a:srgbClr val="FF9202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Theme">
  <a:themeElements>
    <a:clrScheme name="Custom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E46EB"/>
      </a:accent1>
      <a:accent2>
        <a:srgbClr val="1CA97E"/>
      </a:accent2>
      <a:accent3>
        <a:srgbClr val="5D91F0"/>
      </a:accent3>
      <a:accent4>
        <a:srgbClr val="000000"/>
      </a:accent4>
      <a:accent5>
        <a:srgbClr val="FFFFFF"/>
      </a:accent5>
      <a:accent6>
        <a:srgbClr val="FF9202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2203</Words>
  <Application>WPS 演示</Application>
  <PresentationFormat>On-screen Show (16:9)</PresentationFormat>
  <Paragraphs>230</Paragraphs>
  <Slides>20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1" baseType="lpstr">
      <vt:lpstr>Arial</vt:lpstr>
      <vt:lpstr>宋体</vt:lpstr>
      <vt:lpstr>Wingdings</vt:lpstr>
      <vt:lpstr>MiSans</vt:lpstr>
      <vt:lpstr>MiSans</vt:lpstr>
      <vt:lpstr>MiSans</vt:lpstr>
      <vt:lpstr>Calibri</vt:lpstr>
      <vt:lpstr>微软雅黑</vt:lpstr>
      <vt:lpstr>Arial Unicode MS</vt:lpstr>
      <vt:lpstr>等线</vt:lpstr>
      <vt:lpstr>Custom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Moonshot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AIGC：重塑智能时代的生产力</dc:title>
  <dc:creator>Kimi</dc:creator>
  <dc:subject>AIGC：重塑智能时代的生产力</dc:subject>
  <cp:lastModifiedBy>乐乐乐</cp:lastModifiedBy>
  <cp:revision>3</cp:revision>
  <dcterms:created xsi:type="dcterms:W3CDTF">2026-03-15T13:55:00Z</dcterms:created>
  <dcterms:modified xsi:type="dcterms:W3CDTF">2026-03-15T13:56:49Z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IGC">
    <vt:lpwstr>{"Label":"AIGC：重塑智能时代的生产力","ContentProducer":"001191110108MACG2KBH8F10000","ProduceID":"19cf1c32-9312-8fa5-8000-0000c596b319","ReservedCode1":"","ContentPropagator":"001191110108MACG2KBH8F20000","PropagateID":"19cf1c32-9312-8fa5-8000-0000c596b319","ReservedCode2":""}</vt:lpwstr>
  </property>
  <property fmtid="{D5CDD505-2E9C-101B-9397-08002B2CF9AE}" pid="3" name="KSOProductBuildVer">
    <vt:lpwstr>2052-11.1.0.10009</vt:lpwstr>
  </property>
</Properties>
</file>