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Abril Fatface" charset="1" panose="02000503000000020003"/>
      <p:regular r:id="rId19"/>
    </p:embeddedFont>
    <p:embeddedFont>
      <p:font typeface="Roboto" charset="1" panose="02000000000000000000"/>
      <p:regular r:id="rId20"/>
    </p:embeddedFont>
    <p:embeddedFont>
      <p:font typeface="Glacial Indifference" charset="1" panose="000000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24240" y="0"/>
            <a:ext cx="14039520" cy="10287000"/>
          </a:xfrm>
          <a:custGeom>
            <a:avLst/>
            <a:gdLst/>
            <a:ahLst/>
            <a:cxnLst/>
            <a:rect r="r" b="b" t="t" l="l"/>
            <a:pathLst>
              <a:path h="10287000" w="14039520">
                <a:moveTo>
                  <a:pt x="0" y="0"/>
                </a:moveTo>
                <a:lnTo>
                  <a:pt x="14039520" y="0"/>
                </a:lnTo>
                <a:lnTo>
                  <a:pt x="140395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0" t="-6695" r="0" b="-669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173920" y="6542892"/>
            <a:ext cx="3814952" cy="636455"/>
            <a:chOff x="0" y="0"/>
            <a:chExt cx="6557642" cy="110617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558912" cy="1107440"/>
            </a:xfrm>
            <a:custGeom>
              <a:avLst/>
              <a:gdLst/>
              <a:ahLst/>
              <a:cxnLst/>
              <a:rect r="r" b="b" t="t" l="l"/>
              <a:pathLst>
                <a:path h="1107440" w="6558912">
                  <a:moveTo>
                    <a:pt x="6005192" y="45720"/>
                  </a:moveTo>
                  <a:cubicBezTo>
                    <a:pt x="6284592" y="45720"/>
                    <a:pt x="6511922" y="273050"/>
                    <a:pt x="6511922" y="552450"/>
                  </a:cubicBezTo>
                  <a:cubicBezTo>
                    <a:pt x="6511922" y="831850"/>
                    <a:pt x="6284592" y="1059180"/>
                    <a:pt x="6005192" y="1059180"/>
                  </a:cubicBezTo>
                  <a:lnTo>
                    <a:pt x="553720" y="1059180"/>
                  </a:lnTo>
                  <a:cubicBezTo>
                    <a:pt x="274320" y="1059180"/>
                    <a:pt x="46990" y="831850"/>
                    <a:pt x="46990" y="552450"/>
                  </a:cubicBezTo>
                  <a:cubicBezTo>
                    <a:pt x="46990" y="273050"/>
                    <a:pt x="274320" y="45720"/>
                    <a:pt x="553720" y="45720"/>
                  </a:cubicBezTo>
                  <a:lnTo>
                    <a:pt x="6005192" y="45720"/>
                  </a:lnTo>
                  <a:moveTo>
                    <a:pt x="6005192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6005192" y="1107440"/>
                  </a:lnTo>
                  <a:cubicBezTo>
                    <a:pt x="6311262" y="1107440"/>
                    <a:pt x="6558912" y="859790"/>
                    <a:pt x="6558912" y="553720"/>
                  </a:cubicBezTo>
                  <a:cubicBezTo>
                    <a:pt x="6557642" y="247650"/>
                    <a:pt x="6309992" y="0"/>
                    <a:pt x="6005192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AutoShape 5" id="5"/>
          <p:cNvSpPr/>
          <p:nvPr/>
        </p:nvSpPr>
        <p:spPr>
          <a:xfrm rot="0">
            <a:off x="8605054" y="1151547"/>
            <a:ext cx="1077892" cy="0"/>
          </a:xfrm>
          <a:prstGeom prst="line">
            <a:avLst/>
          </a:prstGeom>
          <a:ln cap="rnd" w="2857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6" id="6"/>
          <p:cNvSpPr txBox="true"/>
          <p:nvPr/>
        </p:nvSpPr>
        <p:spPr>
          <a:xfrm rot="0">
            <a:off x="185504" y="2653060"/>
            <a:ext cx="17970201" cy="3077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27"/>
              </a:lnSpc>
            </a:pPr>
            <a:r>
              <a:rPr lang="en-US" sz="17948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Cloud &amp; Big Data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273412" y="6617482"/>
            <a:ext cx="5741176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DATA SCIENCE CLUB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970572"/>
            <a:ext cx="3575425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AADITYA KHANAL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48120" y="0"/>
            <a:ext cx="14039520" cy="10287000"/>
          </a:xfrm>
          <a:custGeom>
            <a:avLst/>
            <a:gdLst/>
            <a:ahLst/>
            <a:cxnLst/>
            <a:rect r="r" b="b" t="t" l="l"/>
            <a:pathLst>
              <a:path h="10287000" w="14039520">
                <a:moveTo>
                  <a:pt x="0" y="0"/>
                </a:moveTo>
                <a:lnTo>
                  <a:pt x="14039520" y="0"/>
                </a:lnTo>
                <a:lnTo>
                  <a:pt x="140395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0" t="-6695" r="0" b="-669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83780" y="2458355"/>
            <a:ext cx="8321274" cy="4871498"/>
            <a:chOff x="0" y="0"/>
            <a:chExt cx="11095032" cy="6495331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1958" t="0" r="1958" b="0"/>
            <a:stretch>
              <a:fillRect/>
            </a:stretch>
          </p:blipFill>
          <p:spPr>
            <a:xfrm flipH="false" flipV="false">
              <a:off x="0" y="0"/>
              <a:ext cx="11095032" cy="6495331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8605054" y="1151547"/>
            <a:ext cx="1077892" cy="0"/>
          </a:xfrm>
          <a:prstGeom prst="line">
            <a:avLst/>
          </a:prstGeom>
          <a:ln cap="rnd" w="2857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6" id="6"/>
          <p:cNvSpPr txBox="true"/>
          <p:nvPr/>
        </p:nvSpPr>
        <p:spPr>
          <a:xfrm rot="0">
            <a:off x="8867880" y="2391680"/>
            <a:ext cx="9295966" cy="6368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CHALLANGES AND CONSIDERATIONS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867880" y="3277685"/>
            <a:ext cx="9420120" cy="4756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Key Points:</a:t>
            </a:r>
          </a:p>
          <a:p>
            <a:pPr algn="l" marL="518158" indent="-259079" lvl="1">
              <a:lnSpc>
                <a:spcPts val="479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Challenge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s:</a:t>
            </a:r>
          </a:p>
          <a:p>
            <a:pPr algn="l" marL="1036317" indent="-345439" lvl="2">
              <a:lnSpc>
                <a:spcPts val="4799"/>
              </a:lnSpc>
              <a:buFont typeface="Arial"/>
              <a:buChar char="⚬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Data security and privacy.</a:t>
            </a:r>
          </a:p>
          <a:p>
            <a:pPr algn="l" marL="1036317" indent="-345439" lvl="2">
              <a:lnSpc>
                <a:spcPts val="4799"/>
              </a:lnSpc>
              <a:buFont typeface="Arial"/>
              <a:buChar char="⚬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anag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ing and processing huge datasets.</a:t>
            </a:r>
          </a:p>
          <a:p>
            <a:pPr algn="l" marL="518158" indent="-259079" lvl="1">
              <a:lnSpc>
                <a:spcPts val="479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Considerations:</a:t>
            </a:r>
          </a:p>
          <a:p>
            <a:pPr algn="l" marL="1036317" indent="-345439" lvl="2">
              <a:lnSpc>
                <a:spcPts val="4799"/>
              </a:lnSpc>
              <a:buFont typeface="Arial"/>
              <a:buChar char="⚬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Choos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 the right cloud service prov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ider.</a:t>
            </a:r>
          </a:p>
          <a:p>
            <a:pPr algn="l" marL="1036317" indent="-345439" lvl="2">
              <a:lnSpc>
                <a:spcPts val="4799"/>
              </a:lnSpc>
              <a:buFont typeface="Arial"/>
              <a:buChar char="⚬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Imp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lement strong data governance.</a:t>
            </a:r>
          </a:p>
          <a:p>
            <a:pPr algn="l">
              <a:lnSpc>
                <a:spcPts val="4800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48120" y="0"/>
            <a:ext cx="14039520" cy="10287000"/>
          </a:xfrm>
          <a:custGeom>
            <a:avLst/>
            <a:gdLst/>
            <a:ahLst/>
            <a:cxnLst/>
            <a:rect r="r" b="b" t="t" l="l"/>
            <a:pathLst>
              <a:path h="10287000" w="14039520">
                <a:moveTo>
                  <a:pt x="0" y="0"/>
                </a:moveTo>
                <a:lnTo>
                  <a:pt x="14039520" y="0"/>
                </a:lnTo>
                <a:lnTo>
                  <a:pt x="140395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0" t="-6695" r="0" b="-669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83780" y="2458355"/>
            <a:ext cx="8321274" cy="5900200"/>
            <a:chOff x="0" y="0"/>
            <a:chExt cx="11095032" cy="7866933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0" t="7456" r="0" b="7456"/>
            <a:stretch>
              <a:fillRect/>
            </a:stretch>
          </p:blipFill>
          <p:spPr>
            <a:xfrm flipH="false" flipV="false">
              <a:off x="0" y="0"/>
              <a:ext cx="11095032" cy="7866933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8605054" y="1151547"/>
            <a:ext cx="1077892" cy="0"/>
          </a:xfrm>
          <a:prstGeom prst="line">
            <a:avLst/>
          </a:prstGeom>
          <a:ln cap="rnd" w="2857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6" id="6"/>
          <p:cNvSpPr txBox="true"/>
          <p:nvPr/>
        </p:nvSpPr>
        <p:spPr>
          <a:xfrm rot="0">
            <a:off x="8867880" y="2391680"/>
            <a:ext cx="9295966" cy="6368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FUTURE OF CLOUD &amp; BIG DATA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867880" y="3277685"/>
            <a:ext cx="9420120" cy="4156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Key Points:</a:t>
            </a:r>
          </a:p>
          <a:p>
            <a:pPr algn="l" marL="1036317" indent="-345439" lvl="2">
              <a:lnSpc>
                <a:spcPts val="4799"/>
              </a:lnSpc>
              <a:buFont typeface="Arial"/>
              <a:buChar char="⚬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Growth in AI and machine learning.</a:t>
            </a:r>
          </a:p>
          <a:p>
            <a:pPr algn="l" marL="1036317" indent="-345439" lvl="2">
              <a:lnSpc>
                <a:spcPts val="4799"/>
              </a:lnSpc>
              <a:buFont typeface="Arial"/>
              <a:buChar char="⚬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Incre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ased use of hybrid and multi-cloud strategies.</a:t>
            </a:r>
          </a:p>
          <a:p>
            <a:pPr algn="l" marL="1036317" indent="-345439" lvl="2">
              <a:lnSpc>
                <a:spcPts val="4799"/>
              </a:lnSpc>
              <a:buFont typeface="Arial"/>
              <a:buChar char="⚬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ig Data driving innovati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ons like autonomous v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ehicles and advanced healthcare syst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ems.</a:t>
            </a:r>
          </a:p>
          <a:p>
            <a:pPr algn="l" marL="1036317" indent="-345439" lvl="2">
              <a:lnSpc>
                <a:spcPts val="4799"/>
              </a:lnSpc>
              <a:buFont typeface="Arial"/>
              <a:buChar char="⚬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 rise of edge computing.</a:t>
            </a:r>
          </a:p>
          <a:p>
            <a:pPr algn="l">
              <a:lnSpc>
                <a:spcPts val="4800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8605054" y="1151547"/>
            <a:ext cx="1077892" cy="0"/>
          </a:xfrm>
          <a:prstGeom prst="line">
            <a:avLst/>
          </a:prstGeom>
          <a:ln cap="rnd" w="2857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3" id="3"/>
          <p:cNvSpPr txBox="true"/>
          <p:nvPr/>
        </p:nvSpPr>
        <p:spPr>
          <a:xfrm rot="0">
            <a:off x="3894994" y="2354894"/>
            <a:ext cx="9295966" cy="778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CONCLUSION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894994" y="3366366"/>
            <a:ext cx="9420120" cy="3556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Key Points:</a:t>
            </a:r>
          </a:p>
          <a:p>
            <a:pPr algn="l" marL="1036317" indent="-345439" lvl="2">
              <a:lnSpc>
                <a:spcPts val="4799"/>
              </a:lnSpc>
              <a:buFont typeface="Arial"/>
              <a:buChar char="⚬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Cloud computing provides resources; 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ig Data provides insights.</a:t>
            </a:r>
          </a:p>
          <a:p>
            <a:pPr algn="l" marL="1036317" indent="-345439" lvl="2">
              <a:lnSpc>
                <a:spcPts val="4799"/>
              </a:lnSpc>
              <a:buFont typeface="Arial"/>
              <a:buChar char="⚬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Imp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ortance: Both are crucial for modern t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echnological advancements.</a:t>
            </a:r>
          </a:p>
          <a:p>
            <a:pPr algn="l" marL="1036317" indent="-345439" lvl="2">
              <a:lnSpc>
                <a:spcPts val="4799"/>
              </a:lnSpc>
              <a:buFont typeface="Arial"/>
              <a:buChar char="⚬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"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Togeth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er, they are transforming how the world operates."</a:t>
            </a:r>
          </a:p>
          <a:p>
            <a:pPr algn="l">
              <a:lnSpc>
                <a:spcPts val="4800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5901" y="0"/>
            <a:ext cx="18423901" cy="10287000"/>
          </a:xfrm>
          <a:custGeom>
            <a:avLst/>
            <a:gdLst/>
            <a:ahLst/>
            <a:cxnLst/>
            <a:rect r="r" b="b" t="t" l="l"/>
            <a:pathLst>
              <a:path h="10287000" w="18423901">
                <a:moveTo>
                  <a:pt x="0" y="0"/>
                </a:moveTo>
                <a:lnTo>
                  <a:pt x="18423901" y="0"/>
                </a:lnTo>
                <a:lnTo>
                  <a:pt x="1842390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702" r="0" b="-10622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85294" y="346302"/>
            <a:ext cx="14039520" cy="10287000"/>
          </a:xfrm>
          <a:custGeom>
            <a:avLst/>
            <a:gdLst/>
            <a:ahLst/>
            <a:cxnLst/>
            <a:rect r="r" b="b" t="t" l="l"/>
            <a:pathLst>
              <a:path h="10287000" w="14039520">
                <a:moveTo>
                  <a:pt x="0" y="0"/>
                </a:moveTo>
                <a:lnTo>
                  <a:pt x="14039520" y="0"/>
                </a:lnTo>
                <a:lnTo>
                  <a:pt x="140395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0" t="-6695" r="0" b="-6695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70572"/>
            <a:ext cx="3575425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WELCOME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6796248" y="3320978"/>
            <a:ext cx="6030559" cy="659190"/>
            <a:chOff x="0" y="0"/>
            <a:chExt cx="10008611" cy="110617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009881" cy="1107440"/>
            </a:xfrm>
            <a:custGeom>
              <a:avLst/>
              <a:gdLst/>
              <a:ahLst/>
              <a:cxnLst/>
              <a:rect r="r" b="b" t="t" l="l"/>
              <a:pathLst>
                <a:path h="1107440" w="10009881">
                  <a:moveTo>
                    <a:pt x="9456161" y="45720"/>
                  </a:moveTo>
                  <a:cubicBezTo>
                    <a:pt x="9735561" y="45720"/>
                    <a:pt x="9962891" y="273050"/>
                    <a:pt x="9962891" y="552450"/>
                  </a:cubicBezTo>
                  <a:cubicBezTo>
                    <a:pt x="9962891" y="831850"/>
                    <a:pt x="9735561" y="1059180"/>
                    <a:pt x="9456161" y="1059180"/>
                  </a:cubicBezTo>
                  <a:lnTo>
                    <a:pt x="553720" y="1059180"/>
                  </a:lnTo>
                  <a:cubicBezTo>
                    <a:pt x="274320" y="1059180"/>
                    <a:pt x="46990" y="831850"/>
                    <a:pt x="46990" y="552450"/>
                  </a:cubicBezTo>
                  <a:cubicBezTo>
                    <a:pt x="46990" y="273050"/>
                    <a:pt x="274320" y="45720"/>
                    <a:pt x="553720" y="45720"/>
                  </a:cubicBezTo>
                  <a:lnTo>
                    <a:pt x="9456161" y="45720"/>
                  </a:lnTo>
                  <a:moveTo>
                    <a:pt x="9456161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9456161" y="1107440"/>
                  </a:lnTo>
                  <a:cubicBezTo>
                    <a:pt x="9762230" y="1107440"/>
                    <a:pt x="10009880" y="859790"/>
                    <a:pt x="10009880" y="553720"/>
                  </a:cubicBezTo>
                  <a:cubicBezTo>
                    <a:pt x="10008611" y="247650"/>
                    <a:pt x="9760961" y="0"/>
                    <a:pt x="945616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AutoShape 6" id="6"/>
          <p:cNvSpPr/>
          <p:nvPr/>
        </p:nvSpPr>
        <p:spPr>
          <a:xfrm rot="0">
            <a:off x="8605054" y="1151547"/>
            <a:ext cx="1077892" cy="0"/>
          </a:xfrm>
          <a:prstGeom prst="line">
            <a:avLst/>
          </a:prstGeom>
          <a:ln cap="rnd" w="2857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7" id="7"/>
          <p:cNvGrpSpPr/>
          <p:nvPr/>
        </p:nvGrpSpPr>
        <p:grpSpPr>
          <a:xfrm rot="0">
            <a:off x="1028700" y="3320978"/>
            <a:ext cx="16354754" cy="4442844"/>
            <a:chOff x="0" y="0"/>
            <a:chExt cx="21806338" cy="5923792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7690064" y="148816"/>
              <a:ext cx="7875207" cy="5346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INTRODUCTION TO CLOUD &amp; BIG DATA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-71324"/>
              <a:ext cx="9059277" cy="2138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3439"/>
                </a:lnSpc>
              </a:pPr>
              <a:r>
                <a:rPr lang="en-US" sz="9600">
                  <a:solidFill>
                    <a:srgbClr val="000000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Content</a:t>
              </a:r>
            </a:p>
          </p:txBody>
        </p:sp>
        <p:grpSp>
          <p:nvGrpSpPr>
            <p:cNvPr name="Group 10" id="10"/>
            <p:cNvGrpSpPr/>
            <p:nvPr/>
          </p:nvGrpSpPr>
          <p:grpSpPr>
            <a:xfrm rot="0">
              <a:off x="15941238" y="1027115"/>
              <a:ext cx="4169983" cy="858227"/>
              <a:chOff x="0" y="0"/>
              <a:chExt cx="5315677" cy="110617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5316948" cy="1107440"/>
              </a:xfrm>
              <a:custGeom>
                <a:avLst/>
                <a:gdLst/>
                <a:ahLst/>
                <a:cxnLst/>
                <a:rect r="r" b="b" t="t" l="l"/>
                <a:pathLst>
                  <a:path h="1107440" w="5316948">
                    <a:moveTo>
                      <a:pt x="4763227" y="45720"/>
                    </a:moveTo>
                    <a:cubicBezTo>
                      <a:pt x="5042627" y="45720"/>
                      <a:pt x="5269957" y="273050"/>
                      <a:pt x="5269957" y="552450"/>
                    </a:cubicBezTo>
                    <a:cubicBezTo>
                      <a:pt x="5269957" y="831850"/>
                      <a:pt x="5042627" y="1059180"/>
                      <a:pt x="4763227" y="1059180"/>
                    </a:cubicBezTo>
                    <a:lnTo>
                      <a:pt x="553720" y="1059180"/>
                    </a:lnTo>
                    <a:cubicBezTo>
                      <a:pt x="274320" y="1059180"/>
                      <a:pt x="46990" y="831850"/>
                      <a:pt x="46990" y="552450"/>
                    </a:cubicBezTo>
                    <a:cubicBezTo>
                      <a:pt x="46990" y="273050"/>
                      <a:pt x="274320" y="45720"/>
                      <a:pt x="553720" y="45720"/>
                    </a:cubicBezTo>
                    <a:lnTo>
                      <a:pt x="4763227" y="45720"/>
                    </a:lnTo>
                    <a:moveTo>
                      <a:pt x="4763227" y="0"/>
                    </a:move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4763227" y="1107440"/>
                    </a:lnTo>
                    <a:cubicBezTo>
                      <a:pt x="5069298" y="1107440"/>
                      <a:pt x="5316948" y="859790"/>
                      <a:pt x="5316948" y="553720"/>
                    </a:cubicBezTo>
                    <a:cubicBezTo>
                      <a:pt x="5315677" y="247650"/>
                      <a:pt x="5068027" y="0"/>
                      <a:pt x="476322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15730809" y="0"/>
              <a:ext cx="6075529" cy="878919"/>
              <a:chOff x="0" y="0"/>
              <a:chExt cx="7562433" cy="110617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7563704" cy="1107440"/>
              </a:xfrm>
              <a:custGeom>
                <a:avLst/>
                <a:gdLst/>
                <a:ahLst/>
                <a:cxnLst/>
                <a:rect r="r" b="b" t="t" l="l"/>
                <a:pathLst>
                  <a:path h="1107440" w="7563704">
                    <a:moveTo>
                      <a:pt x="7009983" y="45720"/>
                    </a:moveTo>
                    <a:cubicBezTo>
                      <a:pt x="7289383" y="45720"/>
                      <a:pt x="7516713" y="273050"/>
                      <a:pt x="7516713" y="552450"/>
                    </a:cubicBezTo>
                    <a:cubicBezTo>
                      <a:pt x="7516713" y="831850"/>
                      <a:pt x="7289383" y="1059180"/>
                      <a:pt x="7009983" y="1059180"/>
                    </a:cubicBezTo>
                    <a:lnTo>
                      <a:pt x="553720" y="1059180"/>
                    </a:lnTo>
                    <a:cubicBezTo>
                      <a:pt x="274320" y="1059180"/>
                      <a:pt x="46990" y="831850"/>
                      <a:pt x="46990" y="552450"/>
                    </a:cubicBezTo>
                    <a:cubicBezTo>
                      <a:pt x="46990" y="273050"/>
                      <a:pt x="274320" y="45720"/>
                      <a:pt x="553720" y="45720"/>
                    </a:cubicBezTo>
                    <a:lnTo>
                      <a:pt x="7009983" y="45720"/>
                    </a:lnTo>
                    <a:moveTo>
                      <a:pt x="7009983" y="0"/>
                    </a:move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7009983" y="1107440"/>
                    </a:lnTo>
                    <a:cubicBezTo>
                      <a:pt x="7316053" y="1107440"/>
                      <a:pt x="7563703" y="859790"/>
                      <a:pt x="7563703" y="553720"/>
                    </a:cubicBezTo>
                    <a:cubicBezTo>
                      <a:pt x="7562433" y="247650"/>
                      <a:pt x="7314783" y="0"/>
                      <a:pt x="700998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4" id="14"/>
            <p:cNvGrpSpPr/>
            <p:nvPr/>
          </p:nvGrpSpPr>
          <p:grpSpPr>
            <a:xfrm rot="0">
              <a:off x="15941238" y="2033538"/>
              <a:ext cx="4169983" cy="858227"/>
              <a:chOff x="0" y="0"/>
              <a:chExt cx="5315677" cy="110617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5316948" cy="1107440"/>
              </a:xfrm>
              <a:custGeom>
                <a:avLst/>
                <a:gdLst/>
                <a:ahLst/>
                <a:cxnLst/>
                <a:rect r="r" b="b" t="t" l="l"/>
                <a:pathLst>
                  <a:path h="1107440" w="5316948">
                    <a:moveTo>
                      <a:pt x="4763227" y="45720"/>
                    </a:moveTo>
                    <a:cubicBezTo>
                      <a:pt x="5042627" y="45720"/>
                      <a:pt x="5269957" y="273050"/>
                      <a:pt x="5269957" y="552450"/>
                    </a:cubicBezTo>
                    <a:cubicBezTo>
                      <a:pt x="5269957" y="831850"/>
                      <a:pt x="5042627" y="1059180"/>
                      <a:pt x="4763227" y="1059180"/>
                    </a:cubicBezTo>
                    <a:lnTo>
                      <a:pt x="553720" y="1059180"/>
                    </a:lnTo>
                    <a:cubicBezTo>
                      <a:pt x="274320" y="1059180"/>
                      <a:pt x="46990" y="831850"/>
                      <a:pt x="46990" y="552450"/>
                    </a:cubicBezTo>
                    <a:cubicBezTo>
                      <a:pt x="46990" y="273050"/>
                      <a:pt x="274320" y="45720"/>
                      <a:pt x="553720" y="45720"/>
                    </a:cubicBezTo>
                    <a:lnTo>
                      <a:pt x="4763227" y="45720"/>
                    </a:lnTo>
                    <a:moveTo>
                      <a:pt x="4763227" y="0"/>
                    </a:move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4763227" y="1107440"/>
                    </a:lnTo>
                    <a:cubicBezTo>
                      <a:pt x="5069298" y="1107440"/>
                      <a:pt x="5316948" y="859790"/>
                      <a:pt x="5316948" y="553720"/>
                    </a:cubicBezTo>
                    <a:cubicBezTo>
                      <a:pt x="5315677" y="247650"/>
                      <a:pt x="5068027" y="0"/>
                      <a:pt x="476322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" id="16"/>
            <p:cNvGrpSpPr/>
            <p:nvPr/>
          </p:nvGrpSpPr>
          <p:grpSpPr>
            <a:xfrm rot="0">
              <a:off x="11171344" y="1027115"/>
              <a:ext cx="4393927" cy="858227"/>
              <a:chOff x="0" y="0"/>
              <a:chExt cx="5601150" cy="110617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5602420" cy="1107440"/>
              </a:xfrm>
              <a:custGeom>
                <a:avLst/>
                <a:gdLst/>
                <a:ahLst/>
                <a:cxnLst/>
                <a:rect r="r" b="b" t="t" l="l"/>
                <a:pathLst>
                  <a:path h="1107440" w="5602420">
                    <a:moveTo>
                      <a:pt x="5048700" y="45720"/>
                    </a:moveTo>
                    <a:cubicBezTo>
                      <a:pt x="5328100" y="45720"/>
                      <a:pt x="5555430" y="273050"/>
                      <a:pt x="5555430" y="552450"/>
                    </a:cubicBezTo>
                    <a:cubicBezTo>
                      <a:pt x="5555430" y="831850"/>
                      <a:pt x="5328100" y="1059180"/>
                      <a:pt x="5048700" y="1059180"/>
                    </a:cubicBezTo>
                    <a:lnTo>
                      <a:pt x="553720" y="1059180"/>
                    </a:lnTo>
                    <a:cubicBezTo>
                      <a:pt x="274320" y="1059180"/>
                      <a:pt x="46990" y="831850"/>
                      <a:pt x="46990" y="552450"/>
                    </a:cubicBezTo>
                    <a:cubicBezTo>
                      <a:pt x="46990" y="273050"/>
                      <a:pt x="274320" y="45720"/>
                      <a:pt x="553720" y="45720"/>
                    </a:cubicBezTo>
                    <a:lnTo>
                      <a:pt x="5048700" y="45720"/>
                    </a:lnTo>
                    <a:moveTo>
                      <a:pt x="5048700" y="0"/>
                    </a:move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5048700" y="1107440"/>
                    </a:lnTo>
                    <a:cubicBezTo>
                      <a:pt x="5354770" y="1107440"/>
                      <a:pt x="5602420" y="859790"/>
                      <a:pt x="5602420" y="553720"/>
                    </a:cubicBezTo>
                    <a:cubicBezTo>
                      <a:pt x="5601150" y="247650"/>
                      <a:pt x="5353500" y="0"/>
                      <a:pt x="50487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8" id="18"/>
            <p:cNvGrpSpPr/>
            <p:nvPr/>
          </p:nvGrpSpPr>
          <p:grpSpPr>
            <a:xfrm rot="0">
              <a:off x="11029807" y="2033538"/>
              <a:ext cx="4530133" cy="858227"/>
              <a:chOff x="0" y="0"/>
              <a:chExt cx="5774778" cy="110617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5776048" cy="1107440"/>
              </a:xfrm>
              <a:custGeom>
                <a:avLst/>
                <a:gdLst/>
                <a:ahLst/>
                <a:cxnLst/>
                <a:rect r="r" b="b" t="t" l="l"/>
                <a:pathLst>
                  <a:path h="1107440" w="5776048">
                    <a:moveTo>
                      <a:pt x="5222328" y="45720"/>
                    </a:moveTo>
                    <a:cubicBezTo>
                      <a:pt x="5501728" y="45720"/>
                      <a:pt x="5729058" y="273050"/>
                      <a:pt x="5729058" y="552450"/>
                    </a:cubicBezTo>
                    <a:cubicBezTo>
                      <a:pt x="5729058" y="831850"/>
                      <a:pt x="5501728" y="1059180"/>
                      <a:pt x="5222328" y="1059180"/>
                    </a:cubicBezTo>
                    <a:lnTo>
                      <a:pt x="553720" y="1059180"/>
                    </a:lnTo>
                    <a:cubicBezTo>
                      <a:pt x="274320" y="1059180"/>
                      <a:pt x="46990" y="831850"/>
                      <a:pt x="46990" y="552450"/>
                    </a:cubicBezTo>
                    <a:cubicBezTo>
                      <a:pt x="46990" y="273050"/>
                      <a:pt x="274320" y="45720"/>
                      <a:pt x="553720" y="45720"/>
                    </a:cubicBezTo>
                    <a:lnTo>
                      <a:pt x="5222328" y="45720"/>
                    </a:lnTo>
                    <a:moveTo>
                      <a:pt x="5222328" y="0"/>
                    </a:move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5222328" y="1107440"/>
                    </a:lnTo>
                    <a:cubicBezTo>
                      <a:pt x="5528398" y="1107440"/>
                      <a:pt x="5776048" y="859790"/>
                      <a:pt x="5776048" y="553720"/>
                    </a:cubicBezTo>
                    <a:cubicBezTo>
                      <a:pt x="5774778" y="247650"/>
                      <a:pt x="5527128" y="0"/>
                      <a:pt x="522232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0">
              <a:off x="15590294" y="1160319"/>
              <a:ext cx="4871871" cy="5346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WHY ?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15941238" y="148816"/>
              <a:ext cx="5699562" cy="5346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WHAT IS CLOUD COMPUTING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15590294" y="2134119"/>
              <a:ext cx="4871871" cy="5346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CHARACTERSTICS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10858938" y="1160319"/>
              <a:ext cx="4871871" cy="5346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WHAT IS BIG DATA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10858938" y="2166741"/>
              <a:ext cx="4871871" cy="5346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HOW DOES IT WORK</a:t>
              </a:r>
            </a:p>
          </p:txBody>
        </p:sp>
        <p:grpSp>
          <p:nvGrpSpPr>
            <p:cNvPr name="Group 25" id="25"/>
            <p:cNvGrpSpPr/>
            <p:nvPr/>
          </p:nvGrpSpPr>
          <p:grpSpPr>
            <a:xfrm rot="0">
              <a:off x="9658205" y="3044311"/>
              <a:ext cx="5901735" cy="858227"/>
              <a:chOff x="0" y="0"/>
              <a:chExt cx="7523225" cy="110617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7524495" cy="1107440"/>
              </a:xfrm>
              <a:custGeom>
                <a:avLst/>
                <a:gdLst/>
                <a:ahLst/>
                <a:cxnLst/>
                <a:rect r="r" b="b" t="t" l="l"/>
                <a:pathLst>
                  <a:path h="1107440" w="7524495">
                    <a:moveTo>
                      <a:pt x="6970775" y="45720"/>
                    </a:moveTo>
                    <a:cubicBezTo>
                      <a:pt x="7250175" y="45720"/>
                      <a:pt x="7477506" y="273050"/>
                      <a:pt x="7477506" y="552450"/>
                    </a:cubicBezTo>
                    <a:cubicBezTo>
                      <a:pt x="7477506" y="831850"/>
                      <a:pt x="7250175" y="1059180"/>
                      <a:pt x="6970775" y="1059180"/>
                    </a:cubicBezTo>
                    <a:lnTo>
                      <a:pt x="553720" y="1059180"/>
                    </a:lnTo>
                    <a:cubicBezTo>
                      <a:pt x="274320" y="1059180"/>
                      <a:pt x="46990" y="831850"/>
                      <a:pt x="46990" y="552450"/>
                    </a:cubicBezTo>
                    <a:cubicBezTo>
                      <a:pt x="46990" y="273050"/>
                      <a:pt x="274320" y="45720"/>
                      <a:pt x="553720" y="45720"/>
                    </a:cubicBezTo>
                    <a:lnTo>
                      <a:pt x="6970775" y="45720"/>
                    </a:lnTo>
                    <a:moveTo>
                      <a:pt x="6970775" y="0"/>
                    </a:move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6970775" y="1107440"/>
                    </a:lnTo>
                    <a:cubicBezTo>
                      <a:pt x="7276845" y="1107440"/>
                      <a:pt x="7524495" y="859790"/>
                      <a:pt x="7524495" y="553720"/>
                    </a:cubicBezTo>
                    <a:cubicBezTo>
                      <a:pt x="7523225" y="247650"/>
                      <a:pt x="7275575" y="0"/>
                      <a:pt x="6970775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27" id="27"/>
            <p:cNvSpPr txBox="true"/>
            <p:nvPr/>
          </p:nvSpPr>
          <p:spPr>
            <a:xfrm rot="0">
              <a:off x="9487336" y="3177368"/>
              <a:ext cx="6243474" cy="5346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REAL WORLD APPLICATIONS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15590294" y="3177515"/>
              <a:ext cx="4871871" cy="5346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BENEFITS</a:t>
              </a:r>
            </a:p>
          </p:txBody>
        </p:sp>
        <p:grpSp>
          <p:nvGrpSpPr>
            <p:cNvPr name="Group 29" id="29"/>
            <p:cNvGrpSpPr/>
            <p:nvPr/>
          </p:nvGrpSpPr>
          <p:grpSpPr>
            <a:xfrm rot="0">
              <a:off x="15941238" y="3044311"/>
              <a:ext cx="4169983" cy="858227"/>
              <a:chOff x="0" y="0"/>
              <a:chExt cx="5315677" cy="110617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5316948" cy="1107440"/>
              </a:xfrm>
              <a:custGeom>
                <a:avLst/>
                <a:gdLst/>
                <a:ahLst/>
                <a:cxnLst/>
                <a:rect r="r" b="b" t="t" l="l"/>
                <a:pathLst>
                  <a:path h="1107440" w="5316948">
                    <a:moveTo>
                      <a:pt x="4763227" y="45720"/>
                    </a:moveTo>
                    <a:cubicBezTo>
                      <a:pt x="5042627" y="45720"/>
                      <a:pt x="5269957" y="273050"/>
                      <a:pt x="5269957" y="552450"/>
                    </a:cubicBezTo>
                    <a:cubicBezTo>
                      <a:pt x="5269957" y="831850"/>
                      <a:pt x="5042627" y="1059180"/>
                      <a:pt x="4763227" y="1059180"/>
                    </a:cubicBezTo>
                    <a:lnTo>
                      <a:pt x="553720" y="1059180"/>
                    </a:lnTo>
                    <a:cubicBezTo>
                      <a:pt x="274320" y="1059180"/>
                      <a:pt x="46990" y="831850"/>
                      <a:pt x="46990" y="552450"/>
                    </a:cubicBezTo>
                    <a:cubicBezTo>
                      <a:pt x="46990" y="273050"/>
                      <a:pt x="274320" y="45720"/>
                      <a:pt x="553720" y="45720"/>
                    </a:cubicBezTo>
                    <a:lnTo>
                      <a:pt x="4763227" y="45720"/>
                    </a:lnTo>
                    <a:moveTo>
                      <a:pt x="4763227" y="0"/>
                    </a:move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4763227" y="1107440"/>
                    </a:lnTo>
                    <a:cubicBezTo>
                      <a:pt x="5069298" y="1107440"/>
                      <a:pt x="5316948" y="859790"/>
                      <a:pt x="5316948" y="553720"/>
                    </a:cubicBezTo>
                    <a:cubicBezTo>
                      <a:pt x="5315677" y="247650"/>
                      <a:pt x="5068027" y="0"/>
                      <a:pt x="476322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1" id="31"/>
            <p:cNvGrpSpPr/>
            <p:nvPr/>
          </p:nvGrpSpPr>
          <p:grpSpPr>
            <a:xfrm rot="0">
              <a:off x="8412923" y="4054938"/>
              <a:ext cx="7177370" cy="858227"/>
              <a:chOff x="0" y="0"/>
              <a:chExt cx="9149339" cy="110617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9150609" cy="1107440"/>
              </a:xfrm>
              <a:custGeom>
                <a:avLst/>
                <a:gdLst/>
                <a:ahLst/>
                <a:cxnLst/>
                <a:rect r="r" b="b" t="t" l="l"/>
                <a:pathLst>
                  <a:path h="1107440" w="9150609">
                    <a:moveTo>
                      <a:pt x="8596888" y="45720"/>
                    </a:moveTo>
                    <a:cubicBezTo>
                      <a:pt x="8876288" y="45720"/>
                      <a:pt x="9103619" y="273050"/>
                      <a:pt x="9103619" y="552450"/>
                    </a:cubicBezTo>
                    <a:cubicBezTo>
                      <a:pt x="9103619" y="831850"/>
                      <a:pt x="8876288" y="1059180"/>
                      <a:pt x="8596888" y="1059180"/>
                    </a:cubicBezTo>
                    <a:lnTo>
                      <a:pt x="553720" y="1059180"/>
                    </a:lnTo>
                    <a:cubicBezTo>
                      <a:pt x="274320" y="1059180"/>
                      <a:pt x="46990" y="831850"/>
                      <a:pt x="46990" y="552450"/>
                    </a:cubicBezTo>
                    <a:cubicBezTo>
                      <a:pt x="46990" y="273050"/>
                      <a:pt x="274320" y="45720"/>
                      <a:pt x="553720" y="45720"/>
                    </a:cubicBezTo>
                    <a:lnTo>
                      <a:pt x="8596888" y="45720"/>
                    </a:lnTo>
                    <a:moveTo>
                      <a:pt x="8596888" y="0"/>
                    </a:move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8596888" y="1107440"/>
                    </a:lnTo>
                    <a:cubicBezTo>
                      <a:pt x="8902959" y="1107440"/>
                      <a:pt x="9150609" y="859790"/>
                      <a:pt x="9150609" y="553720"/>
                    </a:cubicBezTo>
                    <a:cubicBezTo>
                      <a:pt x="9149338" y="247650"/>
                      <a:pt x="8901688" y="0"/>
                      <a:pt x="859688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33" id="33"/>
            <p:cNvSpPr txBox="true"/>
            <p:nvPr/>
          </p:nvSpPr>
          <p:spPr>
            <a:xfrm rot="0">
              <a:off x="8879872" y="4188142"/>
              <a:ext cx="6243474" cy="5346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CHALLANGE &amp; CONSIDERATIONS</a:t>
              </a:r>
            </a:p>
          </p:txBody>
        </p:sp>
        <p:grpSp>
          <p:nvGrpSpPr>
            <p:cNvPr name="Group 34" id="34"/>
            <p:cNvGrpSpPr/>
            <p:nvPr/>
          </p:nvGrpSpPr>
          <p:grpSpPr>
            <a:xfrm rot="0">
              <a:off x="15941238" y="4054938"/>
              <a:ext cx="4169983" cy="858227"/>
              <a:chOff x="0" y="0"/>
              <a:chExt cx="5315677" cy="110617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5316948" cy="1107440"/>
              </a:xfrm>
              <a:custGeom>
                <a:avLst/>
                <a:gdLst/>
                <a:ahLst/>
                <a:cxnLst/>
                <a:rect r="r" b="b" t="t" l="l"/>
                <a:pathLst>
                  <a:path h="1107440" w="5316948">
                    <a:moveTo>
                      <a:pt x="4763227" y="45720"/>
                    </a:moveTo>
                    <a:cubicBezTo>
                      <a:pt x="5042627" y="45720"/>
                      <a:pt x="5269957" y="273050"/>
                      <a:pt x="5269957" y="552450"/>
                    </a:cubicBezTo>
                    <a:cubicBezTo>
                      <a:pt x="5269957" y="831850"/>
                      <a:pt x="5042627" y="1059180"/>
                      <a:pt x="4763227" y="1059180"/>
                    </a:cubicBezTo>
                    <a:lnTo>
                      <a:pt x="553720" y="1059180"/>
                    </a:lnTo>
                    <a:cubicBezTo>
                      <a:pt x="274320" y="1059180"/>
                      <a:pt x="46990" y="831850"/>
                      <a:pt x="46990" y="552450"/>
                    </a:cubicBezTo>
                    <a:cubicBezTo>
                      <a:pt x="46990" y="273050"/>
                      <a:pt x="274320" y="45720"/>
                      <a:pt x="553720" y="45720"/>
                    </a:cubicBezTo>
                    <a:lnTo>
                      <a:pt x="4763227" y="45720"/>
                    </a:lnTo>
                    <a:moveTo>
                      <a:pt x="4763227" y="0"/>
                    </a:move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4763227" y="1107440"/>
                    </a:lnTo>
                    <a:cubicBezTo>
                      <a:pt x="5069298" y="1107440"/>
                      <a:pt x="5316948" y="859790"/>
                      <a:pt x="5316948" y="553720"/>
                    </a:cubicBezTo>
                    <a:cubicBezTo>
                      <a:pt x="5315677" y="247650"/>
                      <a:pt x="5068027" y="0"/>
                      <a:pt x="476322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36" id="36"/>
            <p:cNvSpPr txBox="true"/>
            <p:nvPr/>
          </p:nvSpPr>
          <p:spPr>
            <a:xfrm rot="0">
              <a:off x="15590294" y="4188142"/>
              <a:ext cx="4871871" cy="5346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FUTURE</a:t>
              </a:r>
            </a:p>
          </p:txBody>
        </p:sp>
        <p:grpSp>
          <p:nvGrpSpPr>
            <p:cNvPr name="Group 37" id="37"/>
            <p:cNvGrpSpPr/>
            <p:nvPr/>
          </p:nvGrpSpPr>
          <p:grpSpPr>
            <a:xfrm rot="0">
              <a:off x="11627668" y="5065565"/>
              <a:ext cx="3932273" cy="858227"/>
              <a:chOff x="0" y="0"/>
              <a:chExt cx="5012657" cy="1106170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5013927" cy="1107440"/>
              </a:xfrm>
              <a:custGeom>
                <a:avLst/>
                <a:gdLst/>
                <a:ahLst/>
                <a:cxnLst/>
                <a:rect r="r" b="b" t="t" l="l"/>
                <a:pathLst>
                  <a:path h="1107440" w="5013927">
                    <a:moveTo>
                      <a:pt x="4460207" y="45720"/>
                    </a:moveTo>
                    <a:cubicBezTo>
                      <a:pt x="4739607" y="45720"/>
                      <a:pt x="4966937" y="273050"/>
                      <a:pt x="4966937" y="552450"/>
                    </a:cubicBezTo>
                    <a:cubicBezTo>
                      <a:pt x="4966937" y="831850"/>
                      <a:pt x="4739607" y="1059180"/>
                      <a:pt x="4460207" y="1059180"/>
                    </a:cubicBezTo>
                    <a:lnTo>
                      <a:pt x="553720" y="1059180"/>
                    </a:lnTo>
                    <a:cubicBezTo>
                      <a:pt x="274320" y="1059180"/>
                      <a:pt x="46990" y="831850"/>
                      <a:pt x="46990" y="552450"/>
                    </a:cubicBezTo>
                    <a:cubicBezTo>
                      <a:pt x="46990" y="273050"/>
                      <a:pt x="274320" y="45720"/>
                      <a:pt x="553720" y="45720"/>
                    </a:cubicBezTo>
                    <a:lnTo>
                      <a:pt x="4460207" y="45720"/>
                    </a:lnTo>
                    <a:moveTo>
                      <a:pt x="4460207" y="0"/>
                    </a:move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4460207" y="1107440"/>
                    </a:lnTo>
                    <a:cubicBezTo>
                      <a:pt x="4766277" y="1107440"/>
                      <a:pt x="5013927" y="859790"/>
                      <a:pt x="5013927" y="553720"/>
                    </a:cubicBezTo>
                    <a:cubicBezTo>
                      <a:pt x="5012657" y="247650"/>
                      <a:pt x="4765007" y="0"/>
                      <a:pt x="4460207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39" id="39"/>
            <p:cNvSpPr txBox="true"/>
            <p:nvPr/>
          </p:nvSpPr>
          <p:spPr>
            <a:xfrm rot="0">
              <a:off x="10472067" y="5198769"/>
              <a:ext cx="6243474" cy="5346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CONCLUSION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24240" y="0"/>
            <a:ext cx="14039520" cy="10287000"/>
          </a:xfrm>
          <a:custGeom>
            <a:avLst/>
            <a:gdLst/>
            <a:ahLst/>
            <a:cxnLst/>
            <a:rect r="r" b="b" t="t" l="l"/>
            <a:pathLst>
              <a:path h="10287000" w="14039520">
                <a:moveTo>
                  <a:pt x="0" y="0"/>
                </a:moveTo>
                <a:lnTo>
                  <a:pt x="14039520" y="0"/>
                </a:lnTo>
                <a:lnTo>
                  <a:pt x="140395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0" t="-6695" r="0" b="-669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95097" y="2458355"/>
            <a:ext cx="8409957" cy="5370290"/>
            <a:chOff x="0" y="0"/>
            <a:chExt cx="11213276" cy="7160387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6151" t="0" r="6151" b="0"/>
            <a:stretch>
              <a:fillRect/>
            </a:stretch>
          </p:blipFill>
          <p:spPr>
            <a:xfrm flipH="false" flipV="false">
              <a:off x="0" y="0"/>
              <a:ext cx="11213276" cy="7160387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8605054" y="1151547"/>
            <a:ext cx="1077892" cy="0"/>
          </a:xfrm>
          <a:prstGeom prst="line">
            <a:avLst/>
          </a:prstGeom>
          <a:ln cap="rnd" w="2857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6" id="6"/>
          <p:cNvSpPr txBox="true"/>
          <p:nvPr/>
        </p:nvSpPr>
        <p:spPr>
          <a:xfrm rot="0">
            <a:off x="8867880" y="2372630"/>
            <a:ext cx="9026707" cy="778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WHAT IS CLOUD COMPUTING 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867880" y="3242213"/>
            <a:ext cx="8391420" cy="4756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efinition:</a:t>
            </a:r>
          </a:p>
          <a:p>
            <a:pPr algn="l" marL="518158" indent="-259079" lvl="1">
              <a:lnSpc>
                <a:spcPts val="479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Storing and accessing data and programs over the internet instead of local hardware.</a:t>
            </a:r>
          </a:p>
          <a:p>
            <a:pPr algn="l">
              <a:lnSpc>
                <a:spcPts val="4799"/>
              </a:lnSpc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Key Points:</a:t>
            </a:r>
          </a:p>
          <a:p>
            <a:pPr algn="l" marL="1036317" indent="-345439" lvl="2">
              <a:lnSpc>
                <a:spcPts val="4799"/>
              </a:lnSpc>
              <a:buFont typeface="Arial"/>
              <a:buChar char="⚬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Internet-based computing</a:t>
            </a:r>
          </a:p>
          <a:p>
            <a:pPr algn="l" marL="1036317" indent="-345439" lvl="2">
              <a:lnSpc>
                <a:spcPts val="4799"/>
              </a:lnSpc>
              <a:buFont typeface="Arial"/>
              <a:buChar char="⚬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On-demand resources (storage, computing power)</a:t>
            </a:r>
          </a:p>
          <a:p>
            <a:pPr algn="l" marL="1036317" indent="-345439" lvl="2">
              <a:lnSpc>
                <a:spcPts val="4799"/>
              </a:lnSpc>
              <a:buFont typeface="Arial"/>
              <a:buChar char="⚬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Examples: Google Drive, AWS, Microsoft Azure</a:t>
            </a:r>
          </a:p>
          <a:p>
            <a:pPr algn="l">
              <a:lnSpc>
                <a:spcPts val="4800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24240" y="0"/>
            <a:ext cx="14039520" cy="10287000"/>
          </a:xfrm>
          <a:custGeom>
            <a:avLst/>
            <a:gdLst/>
            <a:ahLst/>
            <a:cxnLst/>
            <a:rect r="r" b="b" t="t" l="l"/>
            <a:pathLst>
              <a:path h="10287000" w="14039520">
                <a:moveTo>
                  <a:pt x="0" y="0"/>
                </a:moveTo>
                <a:lnTo>
                  <a:pt x="14039520" y="0"/>
                </a:lnTo>
                <a:lnTo>
                  <a:pt x="140395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0" t="-6695" r="0" b="-669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95097" y="2458355"/>
            <a:ext cx="8409957" cy="5370290"/>
            <a:chOff x="0" y="0"/>
            <a:chExt cx="11213276" cy="7160387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0" t="2167" r="0" b="2167"/>
            <a:stretch>
              <a:fillRect/>
            </a:stretch>
          </p:blipFill>
          <p:spPr>
            <a:xfrm flipH="false" flipV="false">
              <a:off x="0" y="0"/>
              <a:ext cx="11213276" cy="7160387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8605054" y="1151547"/>
            <a:ext cx="1077892" cy="0"/>
          </a:xfrm>
          <a:prstGeom prst="line">
            <a:avLst/>
          </a:prstGeom>
          <a:ln cap="rnd" w="2857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6" id="6"/>
          <p:cNvSpPr txBox="true"/>
          <p:nvPr/>
        </p:nvSpPr>
        <p:spPr>
          <a:xfrm rot="0">
            <a:off x="8867880" y="2372630"/>
            <a:ext cx="8654246" cy="778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WHAT IS BIG DATA 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867880" y="3277685"/>
            <a:ext cx="9420120" cy="5356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Definition:</a:t>
            </a:r>
          </a:p>
          <a:p>
            <a:pPr algn="l" marL="518158" indent="-259079" lvl="1">
              <a:lnSpc>
                <a:spcPts val="479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Massive volumes of structured, semi-structured, and unstructured data that traditional systems cannot handle.</a:t>
            </a:r>
          </a:p>
          <a:p>
            <a:pPr algn="l">
              <a:lnSpc>
                <a:spcPts val="4799"/>
              </a:lnSpc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Key Points:</a:t>
            </a:r>
          </a:p>
          <a:p>
            <a:pPr algn="l" marL="518158" indent="-259079" lvl="1">
              <a:lnSpc>
                <a:spcPts val="479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 V's: Volume, Velocity, Variety</a:t>
            </a:r>
          </a:p>
          <a:p>
            <a:pPr algn="l" marL="518158" indent="-259079" lvl="1">
              <a:lnSpc>
                <a:spcPts val="479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Examples of Big Data: Social media data, IoT data, e-commerce data</a:t>
            </a:r>
          </a:p>
          <a:p>
            <a:pPr algn="l" marL="518158" indent="-259079" lvl="1">
              <a:lnSpc>
                <a:spcPts val="479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Importance: Deriving insights for decision-making</a:t>
            </a:r>
          </a:p>
          <a:p>
            <a:pPr algn="l">
              <a:lnSpc>
                <a:spcPts val="4800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24240" y="0"/>
            <a:ext cx="14039520" cy="10287000"/>
          </a:xfrm>
          <a:custGeom>
            <a:avLst/>
            <a:gdLst/>
            <a:ahLst/>
            <a:cxnLst/>
            <a:rect r="r" b="b" t="t" l="l"/>
            <a:pathLst>
              <a:path h="10287000" w="14039520">
                <a:moveTo>
                  <a:pt x="0" y="0"/>
                </a:moveTo>
                <a:lnTo>
                  <a:pt x="14039520" y="0"/>
                </a:lnTo>
                <a:lnTo>
                  <a:pt x="140395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0" t="-6695" r="0" b="-669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01514" y="2574169"/>
            <a:ext cx="8409957" cy="5370290"/>
            <a:chOff x="0" y="0"/>
            <a:chExt cx="11213276" cy="7160387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8892" t="0" r="8892" b="0"/>
            <a:stretch>
              <a:fillRect/>
            </a:stretch>
          </p:blipFill>
          <p:spPr>
            <a:xfrm flipH="false" flipV="false">
              <a:off x="0" y="0"/>
              <a:ext cx="11213276" cy="7160387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8605054" y="1151547"/>
            <a:ext cx="1077892" cy="0"/>
          </a:xfrm>
          <a:prstGeom prst="line">
            <a:avLst/>
          </a:prstGeom>
          <a:ln cap="rnd" w="2857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6" id="6"/>
          <p:cNvSpPr txBox="true"/>
          <p:nvPr/>
        </p:nvSpPr>
        <p:spPr>
          <a:xfrm rot="0">
            <a:off x="8867880" y="2372630"/>
            <a:ext cx="8654246" cy="778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WHY CLOUD &amp; BIG DATA 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867880" y="3277685"/>
            <a:ext cx="9420120" cy="3556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Key Points:</a:t>
            </a:r>
          </a:p>
          <a:p>
            <a:pPr algn="l" marL="518158" indent="-259079" lvl="1">
              <a:lnSpc>
                <a:spcPts val="479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Cloud enables scalable storage and processing for Big Data.</a:t>
            </a:r>
          </a:p>
          <a:p>
            <a:pPr algn="l" marL="518158" indent="-259079" lvl="1">
              <a:lnSpc>
                <a:spcPts val="479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Cost-efficiency: Pay only for what you use.</a:t>
            </a:r>
          </a:p>
          <a:p>
            <a:pPr algn="l" marL="518158" indent="-259079" lvl="1">
              <a:lnSpc>
                <a:spcPts val="479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Collaboration and accessibility anytime, anywhere.</a:t>
            </a:r>
          </a:p>
          <a:p>
            <a:pPr algn="l" marL="518158" indent="-259079" lvl="1">
              <a:lnSpc>
                <a:spcPts val="479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Solves storage and processing challenges of Big Data.</a:t>
            </a:r>
          </a:p>
          <a:p>
            <a:pPr algn="l">
              <a:lnSpc>
                <a:spcPts val="4800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24240" y="0"/>
            <a:ext cx="14039520" cy="10287000"/>
          </a:xfrm>
          <a:custGeom>
            <a:avLst/>
            <a:gdLst/>
            <a:ahLst/>
            <a:cxnLst/>
            <a:rect r="r" b="b" t="t" l="l"/>
            <a:pathLst>
              <a:path h="10287000" w="14039520">
                <a:moveTo>
                  <a:pt x="0" y="0"/>
                </a:moveTo>
                <a:lnTo>
                  <a:pt x="14039520" y="0"/>
                </a:lnTo>
                <a:lnTo>
                  <a:pt x="140395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0" t="-6695" r="0" b="-669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01514" y="2458355"/>
            <a:ext cx="8409957" cy="6703297"/>
            <a:chOff x="0" y="0"/>
            <a:chExt cx="11213276" cy="8937729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0" t="6720" r="0" b="6720"/>
            <a:stretch>
              <a:fillRect/>
            </a:stretch>
          </p:blipFill>
          <p:spPr>
            <a:xfrm flipH="false" flipV="false">
              <a:off x="0" y="0"/>
              <a:ext cx="11213276" cy="8937729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8605054" y="1151547"/>
            <a:ext cx="1077892" cy="0"/>
          </a:xfrm>
          <a:prstGeom prst="line">
            <a:avLst/>
          </a:prstGeom>
          <a:ln cap="rnd" w="2857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6" id="6"/>
          <p:cNvSpPr txBox="true"/>
          <p:nvPr/>
        </p:nvSpPr>
        <p:spPr>
          <a:xfrm rot="0">
            <a:off x="8867880" y="2382155"/>
            <a:ext cx="9420120" cy="712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HOW CLOUD COMPUTINGWORKS 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867880" y="3277685"/>
            <a:ext cx="9420120" cy="5356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Key Points:</a:t>
            </a:r>
          </a:p>
          <a:p>
            <a:pPr algn="l" marL="1036317" indent="-345439" lvl="2">
              <a:lnSpc>
                <a:spcPts val="4799"/>
              </a:lnSpc>
              <a:buFont typeface="Arial"/>
              <a:buChar char="⚬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Us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ers access resources via the internet.</a:t>
            </a:r>
          </a:p>
          <a:p>
            <a:pPr algn="l" marL="1036317" indent="-345439" lvl="2">
              <a:lnSpc>
                <a:spcPts val="4799"/>
              </a:lnSpc>
              <a:buFont typeface="Arial"/>
              <a:buChar char="⚬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Servers and data centers store/process the data.</a:t>
            </a:r>
          </a:p>
          <a:p>
            <a:pPr algn="l" marL="1036317" indent="-345439" lvl="2">
              <a:lnSpc>
                <a:spcPts val="4799"/>
              </a:lnSpc>
              <a:buFont typeface="Arial"/>
              <a:buChar char="⚬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ervices are divided into:</a:t>
            </a:r>
          </a:p>
          <a:p>
            <a:pPr algn="l" marL="1554475" indent="-388619" lvl="3">
              <a:lnSpc>
                <a:spcPts val="4799"/>
              </a:lnSpc>
              <a:buFont typeface="Arial"/>
              <a:buChar char="￭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IaaS (Infrastructure as a Service)</a:t>
            </a:r>
          </a:p>
          <a:p>
            <a:pPr algn="l" marL="1554475" indent="-388619" lvl="3">
              <a:lnSpc>
                <a:spcPts val="4799"/>
              </a:lnSpc>
              <a:buFont typeface="Arial"/>
              <a:buChar char="￭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aaS (Platform as a Service)</a:t>
            </a:r>
          </a:p>
          <a:p>
            <a:pPr algn="l" marL="1554475" indent="-388619" lvl="3">
              <a:lnSpc>
                <a:spcPts val="4799"/>
              </a:lnSpc>
              <a:buFont typeface="Arial"/>
              <a:buChar char="￭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SaaS (Software as a Service)</a:t>
            </a:r>
          </a:p>
          <a:p>
            <a:pPr algn="l" marL="1036317" indent="-345439" lvl="2">
              <a:lnSpc>
                <a:spcPts val="4799"/>
              </a:lnSpc>
              <a:buFont typeface="Arial"/>
              <a:buChar char="⚬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Example: Netflix uses AWS to stream videos.</a:t>
            </a:r>
          </a:p>
          <a:p>
            <a:pPr algn="l">
              <a:lnSpc>
                <a:spcPts val="4800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48120" y="0"/>
            <a:ext cx="14039520" cy="10287000"/>
          </a:xfrm>
          <a:custGeom>
            <a:avLst/>
            <a:gdLst/>
            <a:ahLst/>
            <a:cxnLst/>
            <a:rect r="r" b="b" t="t" l="l"/>
            <a:pathLst>
              <a:path h="10287000" w="14039520">
                <a:moveTo>
                  <a:pt x="0" y="0"/>
                </a:moveTo>
                <a:lnTo>
                  <a:pt x="14039520" y="0"/>
                </a:lnTo>
                <a:lnTo>
                  <a:pt x="140395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0" t="-6695" r="0" b="-669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95097" y="2164806"/>
            <a:ext cx="8409957" cy="7093494"/>
            <a:chOff x="0" y="0"/>
            <a:chExt cx="11213276" cy="9457992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0" t="31" r="0" b="31"/>
            <a:stretch>
              <a:fillRect/>
            </a:stretch>
          </p:blipFill>
          <p:spPr>
            <a:xfrm flipH="false" flipV="false">
              <a:off x="0" y="0"/>
              <a:ext cx="11213276" cy="9457992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8605054" y="1151547"/>
            <a:ext cx="1077892" cy="0"/>
          </a:xfrm>
          <a:prstGeom prst="line">
            <a:avLst/>
          </a:prstGeom>
          <a:ln cap="rnd" w="2857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6" id="6"/>
          <p:cNvSpPr txBox="true"/>
          <p:nvPr/>
        </p:nvSpPr>
        <p:spPr>
          <a:xfrm rot="0">
            <a:off x="8867880" y="2382155"/>
            <a:ext cx="9420120" cy="712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CHARACTERSTICS OF BIG DATA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867880" y="3277685"/>
            <a:ext cx="9420120" cy="4756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Key Points:</a:t>
            </a:r>
          </a:p>
          <a:p>
            <a:pPr algn="l" marL="518158" indent="-259079" lvl="1">
              <a:lnSpc>
                <a:spcPts val="479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olume: Petabytes or exabytes of data.</a:t>
            </a:r>
          </a:p>
          <a:p>
            <a:pPr algn="l" marL="518158" indent="-259079" lvl="1">
              <a:lnSpc>
                <a:spcPts val="479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Velocity: Real-time data streaming.</a:t>
            </a:r>
          </a:p>
          <a:p>
            <a:pPr algn="l" marL="518158" indent="-259079" lvl="1">
              <a:lnSpc>
                <a:spcPts val="479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Va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riety: Text, images, videos, audio.</a:t>
            </a:r>
          </a:p>
          <a:p>
            <a:pPr algn="l" marL="518158" indent="-259079" lvl="1">
              <a:lnSpc>
                <a:spcPts val="479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Ve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racity: Ensuring data accuracy.</a:t>
            </a:r>
          </a:p>
          <a:p>
            <a:pPr algn="l" marL="518158" indent="-259079" lvl="1">
              <a:lnSpc>
                <a:spcPts val="479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alue: Converting data into actionable insights.</a:t>
            </a:r>
          </a:p>
          <a:p>
            <a:pPr algn="l" marL="1036317" indent="-345439" lvl="2">
              <a:lnSpc>
                <a:spcPts val="4799"/>
              </a:lnSpc>
              <a:buFont typeface="Arial"/>
              <a:buChar char="⚬"/>
            </a:pPr>
          </a:p>
          <a:p>
            <a:pPr algn="l">
              <a:lnSpc>
                <a:spcPts val="4800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48120" y="0"/>
            <a:ext cx="14039520" cy="10287000"/>
          </a:xfrm>
          <a:custGeom>
            <a:avLst/>
            <a:gdLst/>
            <a:ahLst/>
            <a:cxnLst/>
            <a:rect r="r" b="b" t="t" l="l"/>
            <a:pathLst>
              <a:path h="10287000" w="14039520">
                <a:moveTo>
                  <a:pt x="0" y="0"/>
                </a:moveTo>
                <a:lnTo>
                  <a:pt x="14039520" y="0"/>
                </a:lnTo>
                <a:lnTo>
                  <a:pt x="140395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0" t="-6695" r="0" b="-669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95097" y="1570610"/>
            <a:ext cx="8409957" cy="8423712"/>
            <a:chOff x="0" y="0"/>
            <a:chExt cx="11213276" cy="11231616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0" t="2672" r="0" b="2672"/>
            <a:stretch>
              <a:fillRect/>
            </a:stretch>
          </p:blipFill>
          <p:spPr>
            <a:xfrm flipH="false" flipV="false">
              <a:off x="0" y="0"/>
              <a:ext cx="11213276" cy="11231616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8605054" y="1151547"/>
            <a:ext cx="1077892" cy="0"/>
          </a:xfrm>
          <a:prstGeom prst="line">
            <a:avLst/>
          </a:prstGeom>
          <a:ln cap="rnd" w="2857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6" id="6"/>
          <p:cNvSpPr txBox="true"/>
          <p:nvPr/>
        </p:nvSpPr>
        <p:spPr>
          <a:xfrm rot="0">
            <a:off x="8867880" y="2382155"/>
            <a:ext cx="9420120" cy="712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REAL WORLD APPLICATIONS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867880" y="3277685"/>
            <a:ext cx="9420120" cy="6557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Key Points:</a:t>
            </a:r>
          </a:p>
          <a:p>
            <a:pPr algn="l" marL="1036317" indent="-345439" lvl="2">
              <a:lnSpc>
                <a:spcPts val="4799"/>
              </a:lnSpc>
              <a:buFont typeface="Arial"/>
              <a:buChar char="⚬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Cl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oud Computing:</a:t>
            </a:r>
          </a:p>
          <a:p>
            <a:pPr algn="l" marL="1554475" indent="-388619" lvl="3">
              <a:lnSpc>
                <a:spcPts val="4799"/>
              </a:lnSpc>
              <a:buFont typeface="Arial"/>
              <a:buChar char="￭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Dropbox for file storage.</a:t>
            </a:r>
          </a:p>
          <a:p>
            <a:pPr algn="l" marL="1554475" indent="-388619" lvl="3">
              <a:lnSpc>
                <a:spcPts val="4799"/>
              </a:lnSpc>
              <a:buFont typeface="Arial"/>
              <a:buChar char="￭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Zoom for video conferencing.</a:t>
            </a:r>
          </a:p>
          <a:p>
            <a:pPr algn="l" marL="1036317" indent="-345439" lvl="2">
              <a:lnSpc>
                <a:spcPts val="4799"/>
              </a:lnSpc>
              <a:buFont typeface="Arial"/>
              <a:buChar char="⚬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Big Data:</a:t>
            </a:r>
          </a:p>
          <a:p>
            <a:pPr algn="l" marL="1554475" indent="-388619" lvl="3">
              <a:lnSpc>
                <a:spcPts val="4799"/>
              </a:lnSpc>
              <a:buFont typeface="Arial"/>
              <a:buChar char="￭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edictive analytics in healthcare.</a:t>
            </a:r>
          </a:p>
          <a:p>
            <a:pPr algn="l" marL="1554475" indent="-388619" lvl="3">
              <a:lnSpc>
                <a:spcPts val="4799"/>
              </a:lnSpc>
              <a:buFont typeface="Arial"/>
              <a:buChar char="￭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rsonalized recommendations on e-commerce platforms.</a:t>
            </a:r>
          </a:p>
          <a:p>
            <a:pPr algn="l" marL="1036317" indent="-345439" lvl="2">
              <a:lnSpc>
                <a:spcPts val="4799"/>
              </a:lnSpc>
              <a:buFont typeface="Arial"/>
              <a:buChar char="⚬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Combin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ed:</a:t>
            </a:r>
          </a:p>
          <a:p>
            <a:pPr algn="l" marL="1554475" indent="-388619" lvl="3">
              <a:lnSpc>
                <a:spcPts val="4799"/>
              </a:lnSpc>
              <a:buFont typeface="Arial"/>
              <a:buChar char="￭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Sm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art city infrastructure.</a:t>
            </a:r>
          </a:p>
          <a:p>
            <a:pPr algn="l" marL="1554475" indent="-388619" lvl="3">
              <a:lnSpc>
                <a:spcPts val="4799"/>
              </a:lnSpc>
              <a:buFont typeface="Arial"/>
              <a:buChar char="￭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Fr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aud detection systems in finance.</a:t>
            </a:r>
          </a:p>
          <a:p>
            <a:pPr algn="l">
              <a:lnSpc>
                <a:spcPts val="4800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48120" y="7753"/>
            <a:ext cx="14039520" cy="10287000"/>
          </a:xfrm>
          <a:custGeom>
            <a:avLst/>
            <a:gdLst/>
            <a:ahLst/>
            <a:cxnLst/>
            <a:rect r="r" b="b" t="t" l="l"/>
            <a:pathLst>
              <a:path h="10287000" w="14039520">
                <a:moveTo>
                  <a:pt x="0" y="0"/>
                </a:moveTo>
                <a:lnTo>
                  <a:pt x="14039520" y="0"/>
                </a:lnTo>
                <a:lnTo>
                  <a:pt x="140395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0" t="-6695" r="0" b="-669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01514" y="2031752"/>
            <a:ext cx="8445430" cy="5993848"/>
            <a:chOff x="0" y="0"/>
            <a:chExt cx="11260573" cy="7991797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0" t="1849" r="0" b="1849"/>
            <a:stretch>
              <a:fillRect/>
            </a:stretch>
          </p:blipFill>
          <p:spPr>
            <a:xfrm flipH="false" flipV="false">
              <a:off x="0" y="0"/>
              <a:ext cx="11260573" cy="7991797"/>
            </a:xfrm>
            <a:prstGeom prst="rect">
              <a:avLst/>
            </a:prstGeom>
          </p:spPr>
        </p:pic>
      </p:grpSp>
      <p:sp>
        <p:nvSpPr>
          <p:cNvPr name="AutoShape 5" id="5"/>
          <p:cNvSpPr/>
          <p:nvPr/>
        </p:nvSpPr>
        <p:spPr>
          <a:xfrm rot="0">
            <a:off x="8605054" y="1151547"/>
            <a:ext cx="1077892" cy="0"/>
          </a:xfrm>
          <a:prstGeom prst="line">
            <a:avLst/>
          </a:prstGeom>
          <a:ln cap="rnd" w="28575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6" id="6"/>
          <p:cNvSpPr txBox="true"/>
          <p:nvPr/>
        </p:nvSpPr>
        <p:spPr>
          <a:xfrm rot="0">
            <a:off x="8867880" y="2391680"/>
            <a:ext cx="9295966" cy="6368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BENEFITS OF USING CLOUD &amp; BIG DATA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867880" y="3277685"/>
            <a:ext cx="9420120" cy="3556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Key Points:</a:t>
            </a:r>
          </a:p>
          <a:p>
            <a:pPr algn="l" marL="518158" indent="-259079" lvl="1">
              <a:lnSpc>
                <a:spcPts val="479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ost savings.</a:t>
            </a:r>
          </a:p>
          <a:p>
            <a:pPr algn="l" marL="518158" indent="-259079" lvl="1">
              <a:lnSpc>
                <a:spcPts val="479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Scala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bility for growing businesses.</a:t>
            </a:r>
          </a:p>
          <a:p>
            <a:pPr algn="l" marL="518158" indent="-259079" lvl="1">
              <a:lnSpc>
                <a:spcPts val="479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Imp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rov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ed efficiency and decision-mak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ing.</a:t>
            </a:r>
          </a:p>
          <a:p>
            <a:pPr algn="l" marL="518158" indent="-259079" lvl="1">
              <a:lnSpc>
                <a:spcPts val="479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</a:t>
            </a: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al-time analytics and insights.</a:t>
            </a:r>
          </a:p>
          <a:p>
            <a:pPr algn="l">
              <a:lnSpc>
                <a:spcPts val="4800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DAGW5fiUi8Y</dc:identifier>
  <dcterms:modified xsi:type="dcterms:W3CDTF">2011-08-01T06:04:30Z</dcterms:modified>
  <cp:revision>1</cp:revision>
  <dc:title>AaDITYA KHANAL</dc:title>
</cp:coreProperties>
</file>