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2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20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3D5DE-7DCA-4C3B-CA1C-DF1001C8D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A6356-730E-9CDC-82B6-ABD5177A0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205BD-E711-DC68-9EDB-31D5F691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A81F1-1985-3919-6D95-9120DBDE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DF8CB-0A06-1D03-B84E-1B773B02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6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A6F8-DB80-D55E-EC97-3E0F03260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8F42C-2748-C9F7-3D0D-A7480A3D0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A5867-D459-1DFE-5A9C-71DCA9D31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60490-823B-4C7E-4D0F-06F2CBC86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DC50C-B96F-9204-D3A8-15C64336B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1BD1E4-1361-EFB7-E9F1-BFA59B7053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1EA87-CBB8-E1F8-6E17-E1BE1CC3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FE582-8E78-DDD6-B2AE-CA0F9C156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8B5D8-0895-2623-00A1-7E25C71A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FCF4A-1D7F-B9F7-8112-F2EBE2BC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4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39477-11D3-1D64-800C-BD5A4D10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7EF91-67D3-647A-14FD-A30054408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0EB49-FACB-0719-A8B5-822A165A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2513F-98BD-1C0A-D9A2-8E530F91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D0CBF-2A70-D1A8-D08B-DCF1CD19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7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27D3-7797-2123-50AA-E53183099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47AD8-E419-E793-DAB7-B137FF4FE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A6070-1301-2904-AFFF-EB56D3FE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04906-2A98-E948-80A2-FB6DC80E6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284E1-1EBA-C7B0-018D-EE809A988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C2A9-E5BD-33CE-E521-19C642937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4FABF-25B6-F6A2-1B24-14E2A18EF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FFAE8-5888-147D-574E-74EA65871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C8303-5B80-B25A-8B0D-2E7073850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F78A7-8E48-48A7-F099-E985ECC80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E6B3A-9D61-7D73-8C21-F6B9C971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0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5EC07-707F-5A1E-FE08-8B32AE99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EC4A3-98F9-C291-A66D-70D8E1E45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60E61-0309-5E25-D73E-77ACDAB1E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C361DE-FB5E-4218-4D09-5396E5A1FD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6DFB4A-3348-8C89-068F-95F68A72F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9CE742-FF73-3D9D-EB9A-2266A8D8B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7A8D01-1FE6-AE4F-AB1C-691C451A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55D866-AD52-0DD9-A98B-5793E254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6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CBE05-1EC2-44D7-B79F-3E8DC937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38B8D-D4DB-7B36-A0D9-F7475133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1B279-B4D2-A841-95FB-2D0F1737E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B88B7D-1B8B-AF48-55A9-CBC82439E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1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904D3-6573-1791-A883-0C81B51E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AEDE1F-BD07-092E-C39F-236BA9276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64EA5-4594-DD69-AF99-1BEF85BC0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8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F6536-1CF9-4C25-29DE-CBB26D2B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1CB63-2106-DEF0-5D95-A262AFC50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F45DD-5843-85CB-CE74-D20E92CD1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07AF8-0FE2-55FC-DCEF-A28D5EC6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748C7-5A13-36AC-FEE1-78B227CE5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4BAF1A-F0A0-955F-8655-C634F3AB8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8F9FF-4D1F-C984-FA7E-784E6401A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04ACB2-48B1-41BB-32D2-B0ABB91F97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71A163-8D5A-E698-B474-46560F187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64D66-59B7-F0AF-56F4-8F02C8F4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F71DF-B28B-10D4-580B-277E4C7D1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8DDB9-92C6-7648-8184-217350A4C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9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964952-47B1-1947-1C4B-C77B2A364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5DEBA-5297-1449-9E12-F290F7F3C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31F32-AFAC-0894-588D-8ED52A4ED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53DEA-13CF-4276-8D9F-871D20B1E04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A81FE-5A30-4E83-BF23-6EE7546A3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4584A-32F2-F905-4E1F-CB077EF65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066CB-BBB5-419A-A0F4-DE1208A76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C08070-2AB4-224C-54B3-B85D94E2AB8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4209495"/>
            <a:ext cx="12192000" cy="264850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2C50E99-F624-4091-C0E7-941E42FC4BE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180467"/>
            <a:ext cx="12192000" cy="267753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0FF989-E038-434A-3DB7-DAE8334312F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605" y="104811"/>
            <a:ext cx="2047875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E857EC34-3989-6471-1080-8327ACA74B03}"/>
              </a:ext>
            </a:extLst>
          </p:cNvPr>
          <p:cNvSpPr/>
          <p:nvPr/>
        </p:nvSpPr>
        <p:spPr>
          <a:xfrm>
            <a:off x="2738833" y="1248869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Deputy Air Traffic Manager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2D0467-FA68-E61C-4763-6CB1CB9173BF}"/>
              </a:ext>
            </a:extLst>
          </p:cNvPr>
          <p:cNvSpPr/>
          <p:nvPr/>
        </p:nvSpPr>
        <p:spPr>
          <a:xfrm>
            <a:off x="2738833" y="1513188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Junzhe Yan</a:t>
            </a: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2058F462-11FB-928C-7A18-0EC740245839}"/>
              </a:ext>
            </a:extLst>
          </p:cNvPr>
          <p:cNvSpPr/>
          <p:nvPr/>
        </p:nvSpPr>
        <p:spPr>
          <a:xfrm>
            <a:off x="5129370" y="280175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Air Traffic Manager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76C3D9-2A34-9240-8E78-5940E3C52D1E}"/>
              </a:ext>
            </a:extLst>
          </p:cNvPr>
          <p:cNvSpPr/>
          <p:nvPr/>
        </p:nvSpPr>
        <p:spPr>
          <a:xfrm>
            <a:off x="5129370" y="544494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Justin McElvaney</a:t>
            </a:r>
          </a:p>
        </p:txBody>
      </p:sp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E384830D-E601-5C61-40B6-0945DC3ECAC6}"/>
              </a:ext>
            </a:extLst>
          </p:cNvPr>
          <p:cNvSpPr/>
          <p:nvPr/>
        </p:nvSpPr>
        <p:spPr>
          <a:xfrm>
            <a:off x="8633379" y="1248868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Training Administrator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BBA5B-5D23-BC4E-F0C7-1AD91D6613CE}"/>
              </a:ext>
            </a:extLst>
          </p:cNvPr>
          <p:cNvSpPr/>
          <p:nvPr/>
        </p:nvSpPr>
        <p:spPr>
          <a:xfrm>
            <a:off x="8633379" y="1513187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Jackson Smith</a:t>
            </a:r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97606B7D-EC1D-AF07-F523-6561577F47DA}"/>
              </a:ext>
            </a:extLst>
          </p:cNvPr>
          <p:cNvSpPr/>
          <p:nvPr/>
        </p:nvSpPr>
        <p:spPr>
          <a:xfrm>
            <a:off x="2738833" y="2210418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Facility Engineer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100E8B-44EB-8A64-E07F-B42ABBBFF9B7}"/>
              </a:ext>
            </a:extLst>
          </p:cNvPr>
          <p:cNvSpPr/>
          <p:nvPr/>
        </p:nvSpPr>
        <p:spPr>
          <a:xfrm>
            <a:off x="2738833" y="2474737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Kyle Rodgers</a:t>
            </a:r>
          </a:p>
        </p:txBody>
      </p:sp>
      <p:sp>
        <p:nvSpPr>
          <p:cNvPr id="15" name="Rectangle: Top Corners Rounded 14">
            <a:extLst>
              <a:ext uri="{FF2B5EF4-FFF2-40B4-BE49-F238E27FC236}">
                <a16:creationId xmlns:a16="http://schemas.microsoft.com/office/drawing/2014/main" id="{C7245DDF-840B-E261-D6D2-D075F45D9171}"/>
              </a:ext>
            </a:extLst>
          </p:cNvPr>
          <p:cNvSpPr/>
          <p:nvPr/>
        </p:nvSpPr>
        <p:spPr>
          <a:xfrm>
            <a:off x="348058" y="2210418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Events Coordinator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DA8DDD-F210-4FAD-77DE-C3E4A8DAE610}"/>
              </a:ext>
            </a:extLst>
          </p:cNvPr>
          <p:cNvSpPr/>
          <p:nvPr/>
        </p:nvSpPr>
        <p:spPr>
          <a:xfrm>
            <a:off x="348058" y="2474737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Carson Berget</a:t>
            </a:r>
          </a:p>
        </p:txBody>
      </p:sp>
      <p:sp>
        <p:nvSpPr>
          <p:cNvPr id="17" name="Rectangle: Top Corners Rounded 16">
            <a:extLst>
              <a:ext uri="{FF2B5EF4-FFF2-40B4-BE49-F238E27FC236}">
                <a16:creationId xmlns:a16="http://schemas.microsoft.com/office/drawing/2014/main" id="{5FD84BE0-07D9-9F83-A8A1-4A43C75F0DEB}"/>
              </a:ext>
            </a:extLst>
          </p:cNvPr>
          <p:cNvSpPr/>
          <p:nvPr/>
        </p:nvSpPr>
        <p:spPr>
          <a:xfrm>
            <a:off x="5129608" y="2210418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Webmaster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457B07D-CCEA-824B-E255-6BB436DCDF0D}"/>
              </a:ext>
            </a:extLst>
          </p:cNvPr>
          <p:cNvSpPr/>
          <p:nvPr/>
        </p:nvSpPr>
        <p:spPr>
          <a:xfrm>
            <a:off x="5129608" y="2474737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Aneesh Reddy</a:t>
            </a:r>
          </a:p>
        </p:txBody>
      </p:sp>
      <p:sp>
        <p:nvSpPr>
          <p:cNvPr id="19" name="Rectangle: Top Corners Rounded 18">
            <a:extLst>
              <a:ext uri="{FF2B5EF4-FFF2-40B4-BE49-F238E27FC236}">
                <a16:creationId xmlns:a16="http://schemas.microsoft.com/office/drawing/2014/main" id="{9AD012F1-1FFE-12AC-1656-088510BA7AB3}"/>
              </a:ext>
            </a:extLst>
          </p:cNvPr>
          <p:cNvSpPr/>
          <p:nvPr/>
        </p:nvSpPr>
        <p:spPr>
          <a:xfrm>
            <a:off x="7425416" y="2963605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Instructors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691E02A-0356-AFFE-DF7C-9121A93A511E}"/>
              </a:ext>
            </a:extLst>
          </p:cNvPr>
          <p:cNvSpPr/>
          <p:nvPr/>
        </p:nvSpPr>
        <p:spPr>
          <a:xfrm>
            <a:off x="7425416" y="3227923"/>
            <a:ext cx="2050256" cy="136353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Carson Berget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Devon Graham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Justin McElvaney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Josh </a:t>
            </a:r>
            <a:r>
              <a:rPr lang="en-US" sz="1400" b="1" dirty="0" err="1">
                <a:solidFill>
                  <a:srgbClr val="B42930"/>
                </a:solidFill>
              </a:rPr>
              <a:t>Sarchiapone</a:t>
            </a:r>
            <a:endParaRPr lang="en-US" sz="1400" b="1" dirty="0">
              <a:solidFill>
                <a:srgbClr val="B42930"/>
              </a:solidFill>
            </a:endParaRP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Jackson Smith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Junzhe Yan</a:t>
            </a:r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D3F7085A-2A4C-E9E1-A868-6D9953FCA2FA}"/>
              </a:ext>
            </a:extLst>
          </p:cNvPr>
          <p:cNvSpPr/>
          <p:nvPr/>
        </p:nvSpPr>
        <p:spPr>
          <a:xfrm>
            <a:off x="9816191" y="2963605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Mentors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A727EB9-B6FD-80A3-58E9-BC1309A7EACA}"/>
              </a:ext>
            </a:extLst>
          </p:cNvPr>
          <p:cNvSpPr/>
          <p:nvPr/>
        </p:nvSpPr>
        <p:spPr>
          <a:xfrm>
            <a:off x="9816191" y="3227923"/>
            <a:ext cx="2050256" cy="248731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Geoffrey Burns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Jon Ossip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Aneesh Reddy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Robert Reynolds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Leo Roberts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Hans Stassen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Will Stewart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Ed </a:t>
            </a:r>
            <a:r>
              <a:rPr lang="en-US" sz="1400" b="1" dirty="0" err="1">
                <a:solidFill>
                  <a:srgbClr val="B42930"/>
                </a:solidFill>
              </a:rPr>
              <a:t>Sujecki</a:t>
            </a:r>
            <a:endParaRPr lang="en-US" sz="1400" b="1" dirty="0">
              <a:solidFill>
                <a:srgbClr val="B42930"/>
              </a:solidFill>
            </a:endParaRP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Harry Xu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Ji-Woong Yoo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Ben Zucker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4F11359-5A3B-BF94-2771-FAA022E66906}"/>
              </a:ext>
            </a:extLst>
          </p:cNvPr>
          <p:cNvCxnSpPr/>
          <p:nvPr/>
        </p:nvCxnSpPr>
        <p:spPr>
          <a:xfrm>
            <a:off x="3720384" y="103384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4F29462-C2AB-E323-86A7-7AEDC9AD194C}"/>
              </a:ext>
            </a:extLst>
          </p:cNvPr>
          <p:cNvCxnSpPr/>
          <p:nvPr/>
        </p:nvCxnSpPr>
        <p:spPr>
          <a:xfrm>
            <a:off x="9656364" y="103384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33F1773-7ED3-44A0-F5D4-E65236700D8F}"/>
              </a:ext>
            </a:extLst>
          </p:cNvPr>
          <p:cNvCxnSpPr/>
          <p:nvPr/>
        </p:nvCxnSpPr>
        <p:spPr>
          <a:xfrm>
            <a:off x="6143306" y="808812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8C4F533-715D-AAEB-1C75-C5CE24DF06BE}"/>
              </a:ext>
            </a:extLst>
          </p:cNvPr>
          <p:cNvCxnSpPr/>
          <p:nvPr/>
        </p:nvCxnSpPr>
        <p:spPr>
          <a:xfrm>
            <a:off x="6135924" y="199539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FF00A04-A1D8-0F40-4FBC-2C756407EDC1}"/>
              </a:ext>
            </a:extLst>
          </p:cNvPr>
          <p:cNvCxnSpPr/>
          <p:nvPr/>
        </p:nvCxnSpPr>
        <p:spPr>
          <a:xfrm>
            <a:off x="1342944" y="199539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97B2034-FEDB-C1A9-00EA-C44F50C986AD}"/>
              </a:ext>
            </a:extLst>
          </p:cNvPr>
          <p:cNvCxnSpPr/>
          <p:nvPr/>
        </p:nvCxnSpPr>
        <p:spPr>
          <a:xfrm>
            <a:off x="3712764" y="199539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837F236-BB60-D5B1-9498-5ED6F7B874E6}"/>
              </a:ext>
            </a:extLst>
          </p:cNvPr>
          <p:cNvCxnSpPr/>
          <p:nvPr/>
        </p:nvCxnSpPr>
        <p:spPr>
          <a:xfrm>
            <a:off x="8441815" y="274857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5372D38-5B2F-2780-DEF2-0073974722B2}"/>
              </a:ext>
            </a:extLst>
          </p:cNvPr>
          <p:cNvCxnSpPr/>
          <p:nvPr/>
        </p:nvCxnSpPr>
        <p:spPr>
          <a:xfrm>
            <a:off x="10834495" y="274857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4CDB05C-6F0C-6CCF-A1E5-A1F11AE0C431}"/>
              </a:ext>
            </a:extLst>
          </p:cNvPr>
          <p:cNvCxnSpPr>
            <a:cxnSpLocks/>
          </p:cNvCxnSpPr>
          <p:nvPr/>
        </p:nvCxnSpPr>
        <p:spPr>
          <a:xfrm flipH="1" flipV="1">
            <a:off x="3712764" y="1027173"/>
            <a:ext cx="5943600" cy="66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410309A-BCF4-81E5-B9BD-DCAC1460F7E2}"/>
              </a:ext>
            </a:extLst>
          </p:cNvPr>
          <p:cNvCxnSpPr>
            <a:cxnSpLocks/>
          </p:cNvCxnSpPr>
          <p:nvPr/>
        </p:nvCxnSpPr>
        <p:spPr>
          <a:xfrm flipH="1">
            <a:off x="1335801" y="1993962"/>
            <a:ext cx="48097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0E7517A-0F37-AE54-27F8-E0A5DB239F3C}"/>
              </a:ext>
            </a:extLst>
          </p:cNvPr>
          <p:cNvCxnSpPr/>
          <p:nvPr/>
        </p:nvCxnSpPr>
        <p:spPr>
          <a:xfrm>
            <a:off x="3712764" y="177893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122D858-4D17-A507-1CE3-9D37451C02DD}"/>
              </a:ext>
            </a:extLst>
          </p:cNvPr>
          <p:cNvCxnSpPr/>
          <p:nvPr/>
        </p:nvCxnSpPr>
        <p:spPr>
          <a:xfrm>
            <a:off x="9655898" y="2524026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88C40AA-75E2-2070-A0E6-E8D80F453ADC}"/>
              </a:ext>
            </a:extLst>
          </p:cNvPr>
          <p:cNvCxnSpPr>
            <a:cxnSpLocks/>
          </p:cNvCxnSpPr>
          <p:nvPr/>
        </p:nvCxnSpPr>
        <p:spPr>
          <a:xfrm flipH="1">
            <a:off x="8429910" y="2739053"/>
            <a:ext cx="241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: Top Corners Rounded 48">
            <a:extLst>
              <a:ext uri="{FF2B5EF4-FFF2-40B4-BE49-F238E27FC236}">
                <a16:creationId xmlns:a16="http://schemas.microsoft.com/office/drawing/2014/main" id="{7A974E26-06AD-7E0C-C0A1-B20083C3B59B}"/>
              </a:ext>
            </a:extLst>
          </p:cNvPr>
          <p:cNvSpPr/>
          <p:nvPr/>
        </p:nvSpPr>
        <p:spPr>
          <a:xfrm>
            <a:off x="8630770" y="1985865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Asst </a:t>
            </a:r>
            <a:r>
              <a:rPr lang="en-US" sz="1200" b="1" dirty="0"/>
              <a:t>Training Administrator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B86DD9-9A25-D20F-87B9-F4C7A146846D}"/>
              </a:ext>
            </a:extLst>
          </p:cNvPr>
          <p:cNvSpPr/>
          <p:nvPr/>
        </p:nvSpPr>
        <p:spPr>
          <a:xfrm>
            <a:off x="8630770" y="2250184"/>
            <a:ext cx="2050256" cy="2643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B42930"/>
                </a:solidFill>
              </a:rPr>
              <a:t>Robert Reynolds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A0AF481-94F9-B70E-55B2-25EBA2827C12}"/>
              </a:ext>
            </a:extLst>
          </p:cNvPr>
          <p:cNvCxnSpPr/>
          <p:nvPr/>
        </p:nvCxnSpPr>
        <p:spPr>
          <a:xfrm>
            <a:off x="9656364" y="177893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: Top Corners Rounded 51">
            <a:extLst>
              <a:ext uri="{FF2B5EF4-FFF2-40B4-BE49-F238E27FC236}">
                <a16:creationId xmlns:a16="http://schemas.microsoft.com/office/drawing/2014/main" id="{F2660009-8F34-256F-7AA6-31587BDBE9BB}"/>
              </a:ext>
            </a:extLst>
          </p:cNvPr>
          <p:cNvSpPr/>
          <p:nvPr/>
        </p:nvSpPr>
        <p:spPr>
          <a:xfrm>
            <a:off x="348058" y="2966307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Asst Events Coordinator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94B585-69CC-6BF2-F0C8-271865BD4969}"/>
              </a:ext>
            </a:extLst>
          </p:cNvPr>
          <p:cNvSpPr/>
          <p:nvPr/>
        </p:nvSpPr>
        <p:spPr>
          <a:xfrm>
            <a:off x="348058" y="3230626"/>
            <a:ext cx="2050256" cy="27118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William Poff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384667D-8D2A-B4B3-02AA-5CFD78AF344A}"/>
              </a:ext>
            </a:extLst>
          </p:cNvPr>
          <p:cNvCxnSpPr/>
          <p:nvPr/>
        </p:nvCxnSpPr>
        <p:spPr>
          <a:xfrm>
            <a:off x="1350682" y="273905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id="{FB82F81A-A450-637F-8020-03055EC371F8}"/>
              </a:ext>
            </a:extLst>
          </p:cNvPr>
          <p:cNvSpPr/>
          <p:nvPr/>
        </p:nvSpPr>
        <p:spPr>
          <a:xfrm>
            <a:off x="2738833" y="2966307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Asst Facility Engineer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92DBA33-3821-9402-22DC-A7545A0C4F75}"/>
              </a:ext>
            </a:extLst>
          </p:cNvPr>
          <p:cNvSpPr/>
          <p:nvPr/>
        </p:nvSpPr>
        <p:spPr>
          <a:xfrm>
            <a:off x="2738833" y="3230626"/>
            <a:ext cx="2050256" cy="26431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Geoffrey Burns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2891827-6D56-4F8F-5DD8-42F86672CB69}"/>
              </a:ext>
            </a:extLst>
          </p:cNvPr>
          <p:cNvCxnSpPr/>
          <p:nvPr/>
        </p:nvCxnSpPr>
        <p:spPr>
          <a:xfrm>
            <a:off x="3741457" y="273905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: Top Corners Rounded 57">
            <a:extLst>
              <a:ext uri="{FF2B5EF4-FFF2-40B4-BE49-F238E27FC236}">
                <a16:creationId xmlns:a16="http://schemas.microsoft.com/office/drawing/2014/main" id="{292F8117-0F72-4025-0BB0-28EFD0077E4A}"/>
              </a:ext>
            </a:extLst>
          </p:cNvPr>
          <p:cNvSpPr/>
          <p:nvPr/>
        </p:nvSpPr>
        <p:spPr>
          <a:xfrm>
            <a:off x="5129370" y="2963606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Asst Webmaster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13066E6-2F1D-FFB6-09E7-3156960BDF78}"/>
              </a:ext>
            </a:extLst>
          </p:cNvPr>
          <p:cNvSpPr/>
          <p:nvPr/>
        </p:nvSpPr>
        <p:spPr>
          <a:xfrm>
            <a:off x="5129370" y="3227924"/>
            <a:ext cx="2050256" cy="46097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Carson Berget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Harry Xu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8F9A73B-D196-B2B4-77BB-531E1A733E79}"/>
              </a:ext>
            </a:extLst>
          </p:cNvPr>
          <p:cNvCxnSpPr/>
          <p:nvPr/>
        </p:nvCxnSpPr>
        <p:spPr>
          <a:xfrm>
            <a:off x="6131994" y="2736354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1F039793-FA31-4C5F-7D7E-DBFD5EE5C7F6}"/>
              </a:ext>
            </a:extLst>
          </p:cNvPr>
          <p:cNvSpPr txBox="1"/>
          <p:nvPr/>
        </p:nvSpPr>
        <p:spPr>
          <a:xfrm>
            <a:off x="4431121" y="6626254"/>
            <a:ext cx="33297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vZDC-C-01D   |   Organization Chart   |   30 September 25</a:t>
            </a:r>
          </a:p>
        </p:txBody>
      </p:sp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8A06257B-7FD6-B99D-B842-3CF31CC4A52E}"/>
              </a:ext>
            </a:extLst>
          </p:cNvPr>
          <p:cNvSpPr/>
          <p:nvPr/>
        </p:nvSpPr>
        <p:spPr>
          <a:xfrm>
            <a:off x="348058" y="3716842"/>
            <a:ext cx="2050256" cy="264318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Event Planners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2D20D8-0DDF-7A06-B18E-D7622E013DDC}"/>
              </a:ext>
            </a:extLst>
          </p:cNvPr>
          <p:cNvSpPr/>
          <p:nvPr/>
        </p:nvSpPr>
        <p:spPr>
          <a:xfrm>
            <a:off x="348058" y="3981161"/>
            <a:ext cx="2050256" cy="4582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B42930"/>
                </a:solidFill>
              </a:rPr>
              <a:t>Breno Padovani</a:t>
            </a:r>
          </a:p>
          <a:p>
            <a:pPr algn="ctr"/>
            <a:r>
              <a:rPr lang="en-US" sz="1400" b="1" dirty="0">
                <a:solidFill>
                  <a:srgbClr val="B42930"/>
                </a:solidFill>
              </a:rPr>
              <a:t>Robert Reynolds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2DC1FE1-A06A-AC0D-A337-30D79EE5AAAC}"/>
              </a:ext>
            </a:extLst>
          </p:cNvPr>
          <p:cNvCxnSpPr/>
          <p:nvPr/>
        </p:nvCxnSpPr>
        <p:spPr>
          <a:xfrm>
            <a:off x="1342734" y="350181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22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B78EF-E589-4934-C85B-A26D79112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64C9519-5FFE-6E0D-1AA4-A1EE4920C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605" y="104811"/>
            <a:ext cx="2047875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F8857605-C546-C384-CE7B-01A9FD68653E}"/>
              </a:ext>
            </a:extLst>
          </p:cNvPr>
          <p:cNvSpPr/>
          <p:nvPr/>
        </p:nvSpPr>
        <p:spPr>
          <a:xfrm>
            <a:off x="4505848" y="3052635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Deputy Air Traffic Manager</a:t>
            </a: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1E176FD1-BE63-8F02-AF80-0241B5C1C1EA}"/>
              </a:ext>
            </a:extLst>
          </p:cNvPr>
          <p:cNvSpPr/>
          <p:nvPr/>
        </p:nvSpPr>
        <p:spPr>
          <a:xfrm>
            <a:off x="6136471" y="2255230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Air Traffic Manager</a:t>
            </a:r>
          </a:p>
        </p:txBody>
      </p:sp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9F4A0B99-1EBC-9776-CCC3-AFE3DECD8549}"/>
              </a:ext>
            </a:extLst>
          </p:cNvPr>
          <p:cNvSpPr/>
          <p:nvPr/>
        </p:nvSpPr>
        <p:spPr>
          <a:xfrm>
            <a:off x="7851434" y="3052635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Training Administrator</a:t>
            </a:r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1489CCDA-C710-49B8-17F9-657334CACC52}"/>
              </a:ext>
            </a:extLst>
          </p:cNvPr>
          <p:cNvSpPr/>
          <p:nvPr/>
        </p:nvSpPr>
        <p:spPr>
          <a:xfrm>
            <a:off x="4504013" y="3858378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Facility Engineer</a:t>
            </a:r>
          </a:p>
        </p:txBody>
      </p:sp>
      <p:sp>
        <p:nvSpPr>
          <p:cNvPr id="15" name="Rectangle: Top Corners Rounded 14">
            <a:extLst>
              <a:ext uri="{FF2B5EF4-FFF2-40B4-BE49-F238E27FC236}">
                <a16:creationId xmlns:a16="http://schemas.microsoft.com/office/drawing/2014/main" id="{DD3C86F4-796C-3ED3-A888-CC3BA4089F48}"/>
              </a:ext>
            </a:extLst>
          </p:cNvPr>
          <p:cNvSpPr/>
          <p:nvPr/>
        </p:nvSpPr>
        <p:spPr>
          <a:xfrm>
            <a:off x="3164115" y="3854768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Events Coordinator</a:t>
            </a:r>
          </a:p>
        </p:txBody>
      </p:sp>
      <p:sp>
        <p:nvSpPr>
          <p:cNvPr id="17" name="Rectangle: Top Corners Rounded 16">
            <a:extLst>
              <a:ext uri="{FF2B5EF4-FFF2-40B4-BE49-F238E27FC236}">
                <a16:creationId xmlns:a16="http://schemas.microsoft.com/office/drawing/2014/main" id="{8B8F5CEF-3FF5-3AA2-5DA3-6D31BEC25DFF}"/>
              </a:ext>
            </a:extLst>
          </p:cNvPr>
          <p:cNvSpPr/>
          <p:nvPr/>
        </p:nvSpPr>
        <p:spPr>
          <a:xfrm>
            <a:off x="5843911" y="3854768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Webmaster</a:t>
            </a:r>
          </a:p>
        </p:txBody>
      </p:sp>
      <p:sp>
        <p:nvSpPr>
          <p:cNvPr id="19" name="Rectangle: Top Corners Rounded 18">
            <a:extLst>
              <a:ext uri="{FF2B5EF4-FFF2-40B4-BE49-F238E27FC236}">
                <a16:creationId xmlns:a16="http://schemas.microsoft.com/office/drawing/2014/main" id="{225BD920-F156-E965-E907-3AC21EED32F3}"/>
              </a:ext>
            </a:extLst>
          </p:cNvPr>
          <p:cNvSpPr/>
          <p:nvPr/>
        </p:nvSpPr>
        <p:spPr>
          <a:xfrm>
            <a:off x="7183808" y="4436195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Instructors</a:t>
            </a:r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E4DD2AD1-5CB4-E72B-5E8B-3129E698FBE3}"/>
              </a:ext>
            </a:extLst>
          </p:cNvPr>
          <p:cNvSpPr/>
          <p:nvPr/>
        </p:nvSpPr>
        <p:spPr>
          <a:xfrm>
            <a:off x="8523706" y="4436195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Mentors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CCFBC2-E584-5380-603D-2647CD36542B}"/>
              </a:ext>
            </a:extLst>
          </p:cNvPr>
          <p:cNvCxnSpPr/>
          <p:nvPr/>
        </p:nvCxnSpPr>
        <p:spPr>
          <a:xfrm>
            <a:off x="3758475" y="363974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39C22FD-0E9F-0A57-4C4A-1C47ED769F25}"/>
              </a:ext>
            </a:extLst>
          </p:cNvPr>
          <p:cNvCxnSpPr/>
          <p:nvPr/>
        </p:nvCxnSpPr>
        <p:spPr>
          <a:xfrm>
            <a:off x="8445794" y="283760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479E1CD-0C30-BD7F-908A-AA72BA4E7B9D}"/>
              </a:ext>
            </a:extLst>
          </p:cNvPr>
          <p:cNvCxnSpPr>
            <a:cxnSpLocks/>
          </p:cNvCxnSpPr>
          <p:nvPr/>
        </p:nvCxnSpPr>
        <p:spPr>
          <a:xfrm flipH="1">
            <a:off x="5097033" y="2836812"/>
            <a:ext cx="3355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B88CEC8-CB14-15D6-16FD-82305B58CDF9}"/>
              </a:ext>
            </a:extLst>
          </p:cNvPr>
          <p:cNvCxnSpPr>
            <a:cxnSpLocks/>
          </p:cNvCxnSpPr>
          <p:nvPr/>
        </p:nvCxnSpPr>
        <p:spPr>
          <a:xfrm flipH="1" flipV="1">
            <a:off x="7759530" y="4210809"/>
            <a:ext cx="1389888" cy="103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: Top Corners Rounded 48">
            <a:extLst>
              <a:ext uri="{FF2B5EF4-FFF2-40B4-BE49-F238E27FC236}">
                <a16:creationId xmlns:a16="http://schemas.microsoft.com/office/drawing/2014/main" id="{FBE9F63B-83A4-DA08-A058-6E0180B9481D}"/>
              </a:ext>
            </a:extLst>
          </p:cNvPr>
          <p:cNvSpPr/>
          <p:nvPr/>
        </p:nvSpPr>
        <p:spPr>
          <a:xfrm>
            <a:off x="8610244" y="3659743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Asst Training Administrator</a:t>
            </a:r>
          </a:p>
        </p:txBody>
      </p:sp>
      <p:sp>
        <p:nvSpPr>
          <p:cNvPr id="52" name="Rectangle: Top Corners Rounded 51">
            <a:extLst>
              <a:ext uri="{FF2B5EF4-FFF2-40B4-BE49-F238E27FC236}">
                <a16:creationId xmlns:a16="http://schemas.microsoft.com/office/drawing/2014/main" id="{1E1C2D2B-4D1E-E63A-3F1C-3B4491CEEA79}"/>
              </a:ext>
            </a:extLst>
          </p:cNvPr>
          <p:cNvSpPr/>
          <p:nvPr/>
        </p:nvSpPr>
        <p:spPr>
          <a:xfrm>
            <a:off x="3164115" y="4436983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Asst Events Coordinator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742D19-C621-49A4-9747-2B75A031D19C}"/>
              </a:ext>
            </a:extLst>
          </p:cNvPr>
          <p:cNvCxnSpPr/>
          <p:nvPr/>
        </p:nvCxnSpPr>
        <p:spPr>
          <a:xfrm>
            <a:off x="3758475" y="422116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id="{FF1C0FF1-1BD9-BBAD-A341-1E4DD310C601}"/>
              </a:ext>
            </a:extLst>
          </p:cNvPr>
          <p:cNvSpPr/>
          <p:nvPr/>
        </p:nvSpPr>
        <p:spPr>
          <a:xfrm>
            <a:off x="4504013" y="4436983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Asst Facility Engineer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F9630DF-A5B1-0FC6-6119-C83398EE2EA3}"/>
              </a:ext>
            </a:extLst>
          </p:cNvPr>
          <p:cNvCxnSpPr/>
          <p:nvPr/>
        </p:nvCxnSpPr>
        <p:spPr>
          <a:xfrm>
            <a:off x="6730831" y="2620990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: Top Corners Rounded 57">
            <a:extLst>
              <a:ext uri="{FF2B5EF4-FFF2-40B4-BE49-F238E27FC236}">
                <a16:creationId xmlns:a16="http://schemas.microsoft.com/office/drawing/2014/main" id="{1030E197-55DF-8C8B-B241-F4D2757ECB24}"/>
              </a:ext>
            </a:extLst>
          </p:cNvPr>
          <p:cNvSpPr/>
          <p:nvPr/>
        </p:nvSpPr>
        <p:spPr>
          <a:xfrm>
            <a:off x="5843911" y="4436195"/>
            <a:ext cx="1188720" cy="365760"/>
          </a:xfrm>
          <a:prstGeom prst="round2SameRect">
            <a:avLst/>
          </a:prstGeom>
          <a:solidFill>
            <a:srgbClr val="B4293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Asst Webmaster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AD99E7F-143B-675F-1C89-59346477E25F}"/>
              </a:ext>
            </a:extLst>
          </p:cNvPr>
          <p:cNvCxnSpPr/>
          <p:nvPr/>
        </p:nvCxnSpPr>
        <p:spPr>
          <a:xfrm>
            <a:off x="5100208" y="2836812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ED2EB2E-1099-6C76-A6C5-738434442D6E}"/>
              </a:ext>
            </a:extLst>
          </p:cNvPr>
          <p:cNvCxnSpPr/>
          <p:nvPr/>
        </p:nvCxnSpPr>
        <p:spPr>
          <a:xfrm>
            <a:off x="5103692" y="422052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26DDD14-A485-6CC1-B5A7-4CB19719A255}"/>
              </a:ext>
            </a:extLst>
          </p:cNvPr>
          <p:cNvCxnSpPr/>
          <p:nvPr/>
        </p:nvCxnSpPr>
        <p:spPr>
          <a:xfrm>
            <a:off x="6438271" y="422052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B993E1C-4C99-6DEB-BD33-60E21BE7F2D8}"/>
              </a:ext>
            </a:extLst>
          </p:cNvPr>
          <p:cNvCxnSpPr/>
          <p:nvPr/>
        </p:nvCxnSpPr>
        <p:spPr>
          <a:xfrm>
            <a:off x="7771674" y="422116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6A4ABDA-716E-4A10-8748-0954EF8208FE}"/>
              </a:ext>
            </a:extLst>
          </p:cNvPr>
          <p:cNvCxnSpPr/>
          <p:nvPr/>
        </p:nvCxnSpPr>
        <p:spPr>
          <a:xfrm>
            <a:off x="9140099" y="4221168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9FC7EB6-3E31-2DC4-E3EC-7359E2D93C1E}"/>
              </a:ext>
            </a:extLst>
          </p:cNvPr>
          <p:cNvCxnSpPr>
            <a:cxnSpLocks/>
            <a:stCxn id="11" idx="1"/>
          </p:cNvCxnSpPr>
          <p:nvPr/>
        </p:nvCxnSpPr>
        <p:spPr>
          <a:xfrm>
            <a:off x="8445794" y="3418395"/>
            <a:ext cx="0" cy="8021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8A60653-6A69-258B-F997-0FAC6A778B4D}"/>
              </a:ext>
            </a:extLst>
          </p:cNvPr>
          <p:cNvCxnSpPr>
            <a:cxnSpLocks/>
          </p:cNvCxnSpPr>
          <p:nvPr/>
        </p:nvCxnSpPr>
        <p:spPr>
          <a:xfrm>
            <a:off x="8445794" y="3843628"/>
            <a:ext cx="15583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737D34D-96B4-E4BB-8A9E-416260961A51}"/>
              </a:ext>
            </a:extLst>
          </p:cNvPr>
          <p:cNvCxnSpPr/>
          <p:nvPr/>
        </p:nvCxnSpPr>
        <p:spPr>
          <a:xfrm>
            <a:off x="5095198" y="363974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F43B449-0D3F-8030-A065-A0EBF381657C}"/>
              </a:ext>
            </a:extLst>
          </p:cNvPr>
          <p:cNvCxnSpPr/>
          <p:nvPr/>
        </p:nvCxnSpPr>
        <p:spPr>
          <a:xfrm>
            <a:off x="6438271" y="3639741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14F354D-2AA1-E864-C472-26D09CF9D7C4}"/>
              </a:ext>
            </a:extLst>
          </p:cNvPr>
          <p:cNvCxnSpPr>
            <a:cxnSpLocks/>
          </p:cNvCxnSpPr>
          <p:nvPr/>
        </p:nvCxnSpPr>
        <p:spPr>
          <a:xfrm flipH="1">
            <a:off x="3748950" y="3639741"/>
            <a:ext cx="26974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1F47AA0-C828-7AB1-084F-14D01D57ACA3}"/>
              </a:ext>
            </a:extLst>
          </p:cNvPr>
          <p:cNvCxnSpPr/>
          <p:nvPr/>
        </p:nvCxnSpPr>
        <p:spPr>
          <a:xfrm>
            <a:off x="5094723" y="3418395"/>
            <a:ext cx="0" cy="2150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2890703-A9B0-FF62-5065-24C707C68BCB}"/>
              </a:ext>
            </a:extLst>
          </p:cNvPr>
          <p:cNvSpPr txBox="1"/>
          <p:nvPr/>
        </p:nvSpPr>
        <p:spPr>
          <a:xfrm>
            <a:off x="765545" y="476286"/>
            <a:ext cx="4612288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FOR vZDC-A-01 ORG CHART GRAPHIC ONLY</a:t>
            </a:r>
          </a:p>
          <a:p>
            <a:r>
              <a:rPr lang="en-US" dirty="0"/>
              <a:t>DO NOT PUBLISH WITH QUICK REF AID</a:t>
            </a:r>
          </a:p>
        </p:txBody>
      </p:sp>
    </p:spTree>
    <p:extLst>
      <p:ext uri="{BB962C8B-B14F-4D97-AF65-F5344CB8AC3E}">
        <p14:creationId xmlns:p14="http://schemas.microsoft.com/office/powerpoint/2010/main" val="93992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137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Justin McElvaney</dc:creator>
  <cp:lastModifiedBy>Justin McElvaney</cp:lastModifiedBy>
  <cp:revision>10</cp:revision>
  <dcterms:created xsi:type="dcterms:W3CDTF">2025-01-02T03:29:12Z</dcterms:created>
  <dcterms:modified xsi:type="dcterms:W3CDTF">2025-09-30T21:01:23Z</dcterms:modified>
</cp:coreProperties>
</file>